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2"/>
  </p:notesMasterIdLst>
  <p:sldIdLst>
    <p:sldId id="815" r:id="rId2"/>
    <p:sldId id="763" r:id="rId3"/>
    <p:sldId id="816" r:id="rId4"/>
    <p:sldId id="758" r:id="rId5"/>
    <p:sldId id="760" r:id="rId6"/>
    <p:sldId id="787" r:id="rId7"/>
    <p:sldId id="759" r:id="rId8"/>
    <p:sldId id="790" r:id="rId9"/>
    <p:sldId id="817" r:id="rId10"/>
    <p:sldId id="818" r:id="rId11"/>
    <p:sldId id="819" r:id="rId12"/>
    <p:sldId id="821" r:id="rId13"/>
    <p:sldId id="791" r:id="rId14"/>
    <p:sldId id="792" r:id="rId15"/>
    <p:sldId id="820" r:id="rId16"/>
    <p:sldId id="793" r:id="rId17"/>
    <p:sldId id="806" r:id="rId18"/>
    <p:sldId id="788" r:id="rId19"/>
    <p:sldId id="795" r:id="rId20"/>
    <p:sldId id="796" r:id="rId21"/>
    <p:sldId id="807" r:id="rId22"/>
    <p:sldId id="797" r:id="rId23"/>
    <p:sldId id="798" r:id="rId24"/>
    <p:sldId id="789" r:id="rId25"/>
    <p:sldId id="799" r:id="rId26"/>
    <p:sldId id="822" r:id="rId27"/>
    <p:sldId id="800" r:id="rId28"/>
    <p:sldId id="801" r:id="rId29"/>
    <p:sldId id="802" r:id="rId30"/>
    <p:sldId id="803" r:id="rId31"/>
    <p:sldId id="804" r:id="rId32"/>
    <p:sldId id="808" r:id="rId33"/>
    <p:sldId id="809" r:id="rId34"/>
    <p:sldId id="810" r:id="rId35"/>
    <p:sldId id="823" r:id="rId36"/>
    <p:sldId id="628" r:id="rId37"/>
    <p:sldId id="282" r:id="rId38"/>
    <p:sldId id="811" r:id="rId39"/>
    <p:sldId id="812" r:id="rId40"/>
    <p:sldId id="805" r:id="rId4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5" autoAdjust="0"/>
    <p:restoredTop sz="81065" autoAdjust="0"/>
  </p:normalViewPr>
  <p:slideViewPr>
    <p:cSldViewPr snapToGrid="0" showGuides="1">
      <p:cViewPr varScale="1">
        <p:scale>
          <a:sx n="125" d="100"/>
          <a:sy n="125" d="100"/>
        </p:scale>
        <p:origin x="1368" y="1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</a:t>
            </a:r>
            <a:r>
              <a:rPr lang="en-US" sz="1400" dirty="0">
                <a:latin typeface="Arial" charset="0"/>
              </a:rPr>
              <a:t>2: Attacks, Concepts and Techniques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8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Firewalls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 – </a:t>
            </a:r>
            <a:r>
              <a:rPr lang="en-US" sz="1200" dirty="0">
                <a:latin typeface="Arial" charset="0"/>
              </a:rPr>
              <a:t>Detecting Attacks in Real Time</a:t>
            </a:r>
            <a:endParaRPr lang="en-U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4.1.3.1 – </a:t>
            </a:r>
            <a:r>
              <a:rPr lang="en-US" sz="1200" dirty="0">
                <a:latin typeface="Arial" charset="0"/>
              </a:rPr>
              <a:t>Detecting Attacks in Real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Firewalls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4.1.5 – </a:t>
            </a:r>
            <a:r>
              <a:rPr lang="en-US" sz="1200" dirty="0">
                <a:latin typeface="Arial" charset="0"/>
              </a:rPr>
              <a:t>Security Best Practices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4.1.5.1 – Security Best Practices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24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Protecting the Organization</a:t>
            </a:r>
          </a:p>
          <a:p>
            <a:pPr>
              <a:buFontTx/>
              <a:buNone/>
            </a:pPr>
            <a:r>
              <a:rPr lang="en-US" sz="1200" b="0" dirty="0"/>
              <a:t>4.2 – </a:t>
            </a:r>
            <a:r>
              <a:rPr lang="en-US" dirty="0"/>
              <a:t>Behavior Approach to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9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Behavior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4.2.1 - Botnet</a:t>
            </a:r>
            <a:endParaRPr lang="en-US" sz="120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4.2.1.1 - Botnet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0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araştırmacıları</a:t>
            </a:r>
            <a:r>
              <a:rPr lang="en-US" dirty="0"/>
              <a:t>,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saldırıları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edebilmek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modeller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çalışmaktadırlar</a:t>
            </a:r>
            <a:r>
              <a:rPr lang="en-US" dirty="0"/>
              <a:t>. Bu </a:t>
            </a:r>
            <a:r>
              <a:rPr lang="en-US" dirty="0" err="1"/>
              <a:t>modellerden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 de, </a:t>
            </a:r>
            <a:r>
              <a:rPr lang="en-US" dirty="0" err="1"/>
              <a:t>Locheed</a:t>
            </a:r>
            <a:r>
              <a:rPr lang="en-US" dirty="0"/>
              <a:t> Martin </a:t>
            </a:r>
            <a:r>
              <a:rPr lang="en-US" dirty="0" err="1"/>
              <a:t>firması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geliştirilen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Ölüm</a:t>
            </a:r>
            <a:r>
              <a:rPr lang="en-US" dirty="0"/>
              <a:t> </a:t>
            </a:r>
            <a:r>
              <a:rPr lang="en-US" dirty="0" err="1"/>
              <a:t>Zinciri’dir</a:t>
            </a:r>
            <a:r>
              <a:rPr lang="en-US" dirty="0"/>
              <a:t> (Cyber Kill Chain).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Ölüm</a:t>
            </a:r>
            <a:r>
              <a:rPr lang="en-US" dirty="0"/>
              <a:t> </a:t>
            </a:r>
            <a:r>
              <a:rPr lang="en-US" dirty="0" err="1"/>
              <a:t>Zinciri’ne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hedefli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saldırı</a:t>
            </a:r>
            <a:r>
              <a:rPr lang="en-US" dirty="0"/>
              <a:t> 7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gerçekleşmektedir</a:t>
            </a:r>
            <a:r>
              <a:rPr lang="en-US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https://medium.com/@oguzcanpamuk/bir-siber-sald%C4%B1r%C4%B1-ya%C5%9Fam-d%C3%B6ng%C3%BCs%C3%BC-cyber-kill-chain-ed207df69586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09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Kaynak: https://medium.com/@oguzcanpamuk/bir-siber-sald%C4%B1r%C4%B1-ya%C5%9Fam-d%C3%B6ng%C3%BCs%C3%BC-cyber-kill-chain-ed207df69586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err="1"/>
              <a:t>Örneğimizde</a:t>
            </a:r>
            <a:r>
              <a:rPr lang="en-US" dirty="0"/>
              <a:t>,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saldırgan</a:t>
            </a:r>
            <a:r>
              <a:rPr lang="en-US" dirty="0"/>
              <a:t> </a:t>
            </a:r>
            <a:r>
              <a:rPr lang="en-US" dirty="0" err="1"/>
              <a:t>kurumsal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dosyaları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geçirmek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y </a:t>
            </a:r>
            <a:r>
              <a:rPr lang="en-US" dirty="0" err="1"/>
              <a:t>isimli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kurumu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  <a:r>
              <a:rPr lang="en-US" dirty="0" err="1"/>
              <a:t>Motivasyonunu</a:t>
            </a:r>
            <a:r>
              <a:rPr lang="en-US" dirty="0"/>
              <a:t> </a:t>
            </a:r>
            <a:r>
              <a:rPr lang="en-US" dirty="0" err="1"/>
              <a:t>belirledikten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keşif</a:t>
            </a:r>
            <a:r>
              <a:rPr lang="en-US" dirty="0"/>
              <a:t> </a:t>
            </a:r>
            <a:r>
              <a:rPr lang="en-US" dirty="0" err="1"/>
              <a:t>çalışmasına</a:t>
            </a:r>
            <a:r>
              <a:rPr lang="en-US" dirty="0"/>
              <a:t> </a:t>
            </a:r>
            <a:r>
              <a:rPr lang="en-US" dirty="0" err="1"/>
              <a:t>başlar</a:t>
            </a:r>
            <a:r>
              <a:rPr lang="en-US" dirty="0"/>
              <a:t>.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kurumun</a:t>
            </a:r>
            <a:r>
              <a:rPr lang="en-US" dirty="0"/>
              <a:t> </a:t>
            </a:r>
            <a:r>
              <a:rPr lang="en-US" dirty="0" err="1"/>
              <a:t>çalışanlarının</a:t>
            </a:r>
            <a:r>
              <a:rPr lang="en-US" dirty="0"/>
              <a:t> </a:t>
            </a: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medya</a:t>
            </a:r>
            <a:r>
              <a:rPr lang="en-US" dirty="0"/>
              <a:t> </a:t>
            </a:r>
            <a:r>
              <a:rPr lang="en-US" dirty="0" err="1"/>
              <a:t>hesaplarında</a:t>
            </a:r>
            <a:r>
              <a:rPr lang="en-US" dirty="0"/>
              <a:t> </a:t>
            </a:r>
            <a:r>
              <a:rPr lang="en-US" dirty="0" err="1"/>
              <a:t>kurumsal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adreslerini</a:t>
            </a:r>
            <a:r>
              <a:rPr lang="en-US" dirty="0"/>
              <a:t> </a:t>
            </a:r>
            <a:r>
              <a:rPr lang="en-US" dirty="0" err="1"/>
              <a:t>kullandıklarını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havuzu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. Bu </a:t>
            </a:r>
            <a:r>
              <a:rPr lang="en-US" dirty="0" err="1"/>
              <a:t>aşamadan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mühendislik</a:t>
            </a:r>
            <a:r>
              <a:rPr lang="en-US" dirty="0"/>
              <a:t> </a:t>
            </a:r>
            <a:r>
              <a:rPr lang="en-US" dirty="0" err="1"/>
              <a:t>saldırısında</a:t>
            </a:r>
            <a:r>
              <a:rPr lang="en-US" dirty="0"/>
              <a:t> </a:t>
            </a:r>
            <a:r>
              <a:rPr lang="en-US" dirty="0" err="1"/>
              <a:t>kullanacağı</a:t>
            </a:r>
            <a:r>
              <a:rPr lang="en-US" dirty="0"/>
              <a:t> </a:t>
            </a:r>
            <a:r>
              <a:rPr lang="en-US" dirty="0" err="1"/>
              <a:t>atak</a:t>
            </a:r>
            <a:r>
              <a:rPr lang="en-US" dirty="0"/>
              <a:t> </a:t>
            </a:r>
            <a:r>
              <a:rPr lang="en-US" dirty="0" err="1"/>
              <a:t>vektörünü</a:t>
            </a:r>
            <a:r>
              <a:rPr lang="en-US" dirty="0"/>
              <a:t> </a:t>
            </a:r>
            <a:r>
              <a:rPr lang="en-US" dirty="0" err="1"/>
              <a:t>belirleme</a:t>
            </a:r>
            <a:r>
              <a:rPr lang="en-US" dirty="0"/>
              <a:t> </a:t>
            </a:r>
            <a:r>
              <a:rPr lang="en-US" dirty="0" err="1"/>
              <a:t>aşamasına</a:t>
            </a:r>
            <a:r>
              <a:rPr lang="en-US" dirty="0"/>
              <a:t> </a:t>
            </a:r>
            <a:r>
              <a:rPr lang="en-US" dirty="0" err="1"/>
              <a:t>geçer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kurumun</a:t>
            </a:r>
            <a:r>
              <a:rPr lang="en-US" dirty="0"/>
              <a:t> Windows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kullandığını</a:t>
            </a:r>
            <a:r>
              <a:rPr lang="en-US" dirty="0"/>
              <a:t> </a:t>
            </a:r>
            <a:r>
              <a:rPr lang="en-US" dirty="0" err="1"/>
              <a:t>keşif</a:t>
            </a:r>
            <a:r>
              <a:rPr lang="en-US" dirty="0"/>
              <a:t> </a:t>
            </a:r>
            <a:r>
              <a:rPr lang="en-US" dirty="0" err="1"/>
              <a:t>aşamasında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ettiklerinden</a:t>
            </a:r>
            <a:r>
              <a:rPr lang="en-US" dirty="0"/>
              <a:t>, CVE-2017–8570 </a:t>
            </a:r>
            <a:r>
              <a:rPr lang="en-US" dirty="0" err="1"/>
              <a:t>kodlu</a:t>
            </a:r>
            <a:r>
              <a:rPr lang="en-US" dirty="0"/>
              <a:t> Microsoft Office </a:t>
            </a:r>
            <a:r>
              <a:rPr lang="en-US" dirty="0" err="1"/>
              <a:t>uzaktan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çalıştırma</a:t>
            </a:r>
            <a:r>
              <a:rPr lang="en-US" dirty="0"/>
              <a:t> </a:t>
            </a:r>
            <a:r>
              <a:rPr lang="en-US" dirty="0" err="1"/>
              <a:t>zafiyetini</a:t>
            </a:r>
            <a:r>
              <a:rPr lang="en-US" dirty="0"/>
              <a:t> </a:t>
            </a:r>
            <a:r>
              <a:rPr lang="en-US" dirty="0" err="1"/>
              <a:t>kullanmanın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olacağını</a:t>
            </a:r>
            <a:r>
              <a:rPr lang="en-US" dirty="0"/>
              <a:t> </a:t>
            </a:r>
            <a:r>
              <a:rPr lang="en-US" dirty="0" err="1"/>
              <a:t>düşünür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zafiyetini</a:t>
            </a:r>
            <a:r>
              <a:rPr lang="en-US" dirty="0"/>
              <a:t> </a:t>
            </a:r>
            <a:r>
              <a:rPr lang="en-US" dirty="0" err="1"/>
              <a:t>istismar</a:t>
            </a:r>
            <a:r>
              <a:rPr lang="en-US" dirty="0"/>
              <a:t> </a:t>
            </a:r>
            <a:r>
              <a:rPr lang="en-US" dirty="0" err="1"/>
              <a:t>edebilecek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oluşturup</a:t>
            </a:r>
            <a:r>
              <a:rPr lang="en-US" dirty="0"/>
              <a:t> “.doc” </a:t>
            </a:r>
            <a:r>
              <a:rPr lang="en-US" dirty="0" err="1"/>
              <a:t>uzantılı</a:t>
            </a:r>
            <a:r>
              <a:rPr lang="en-US" dirty="0"/>
              <a:t> </a:t>
            </a:r>
            <a:r>
              <a:rPr lang="en-US" dirty="0" err="1"/>
              <a:t>atak</a:t>
            </a:r>
            <a:r>
              <a:rPr lang="en-US" dirty="0"/>
              <a:t> </a:t>
            </a:r>
            <a:r>
              <a:rPr lang="en-US" dirty="0" err="1"/>
              <a:t>vektörünü</a:t>
            </a:r>
            <a:r>
              <a:rPr lang="en-US" dirty="0"/>
              <a:t> </a:t>
            </a:r>
            <a:r>
              <a:rPr lang="en-US" dirty="0" err="1"/>
              <a:t>hazırlar</a:t>
            </a:r>
            <a:r>
              <a:rPr lang="en-US" dirty="0"/>
              <a:t>. </a:t>
            </a:r>
            <a:r>
              <a:rPr lang="en-US" dirty="0" err="1"/>
              <a:t>Atak</a:t>
            </a:r>
            <a:r>
              <a:rPr lang="en-US" dirty="0"/>
              <a:t> </a:t>
            </a:r>
            <a:r>
              <a:rPr lang="en-US" dirty="0" err="1"/>
              <a:t>vektörünü</a:t>
            </a:r>
            <a:r>
              <a:rPr lang="en-US" dirty="0"/>
              <a:t> </a:t>
            </a:r>
            <a:r>
              <a:rPr lang="en-US" dirty="0" err="1"/>
              <a:t>hazırlayan</a:t>
            </a:r>
            <a:r>
              <a:rPr lang="en-US" dirty="0"/>
              <a:t> </a:t>
            </a:r>
            <a:r>
              <a:rPr lang="en-US" dirty="0" err="1"/>
              <a:t>saldırgan</a:t>
            </a:r>
            <a:r>
              <a:rPr lang="en-US" dirty="0"/>
              <a:t> e-</a:t>
            </a:r>
            <a:r>
              <a:rPr lang="en-US" dirty="0" err="1"/>
              <a:t>posta</a:t>
            </a:r>
            <a:r>
              <a:rPr lang="en-US" dirty="0"/>
              <a:t> </a:t>
            </a:r>
            <a:r>
              <a:rPr lang="en-US" dirty="0" err="1"/>
              <a:t>aracılığı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kullanıcıya</a:t>
            </a:r>
            <a:r>
              <a:rPr lang="en-US" dirty="0"/>
              <a:t> </a:t>
            </a:r>
            <a:r>
              <a:rPr lang="en-US" dirty="0" err="1"/>
              <a:t>iletip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dosyayı</a:t>
            </a:r>
            <a:r>
              <a:rPr lang="en-US" dirty="0"/>
              <a:t> </a:t>
            </a:r>
            <a:r>
              <a:rPr lang="en-US" dirty="0" err="1"/>
              <a:t>açmasını</a:t>
            </a:r>
            <a:r>
              <a:rPr lang="en-US" dirty="0"/>
              <a:t> </a:t>
            </a:r>
            <a:r>
              <a:rPr lang="en-US" dirty="0" err="1"/>
              <a:t>bekler</a:t>
            </a:r>
            <a:r>
              <a:rPr lang="en-US" dirty="0"/>
              <a:t>.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kurum</a:t>
            </a:r>
            <a:r>
              <a:rPr lang="en-US" dirty="0"/>
              <a:t> </a:t>
            </a:r>
            <a:r>
              <a:rPr lang="en-US" dirty="0" err="1"/>
              <a:t>çalışanları</a:t>
            </a:r>
            <a:r>
              <a:rPr lang="en-US" dirty="0"/>
              <a:t>, e-</a:t>
            </a:r>
            <a:r>
              <a:rPr lang="en-US" dirty="0" err="1"/>
              <a:t>postada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dosyayı</a:t>
            </a:r>
            <a:r>
              <a:rPr lang="en-US" dirty="0"/>
              <a:t> </a:t>
            </a:r>
            <a:r>
              <a:rPr lang="en-US" dirty="0" err="1"/>
              <a:t>açarlar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aşamadan</a:t>
            </a:r>
            <a:r>
              <a:rPr lang="en-US" dirty="0"/>
              <a:t> </a:t>
            </a:r>
            <a:r>
              <a:rPr lang="en-US" dirty="0" err="1"/>
              <a:t>itibaren</a:t>
            </a:r>
            <a:r>
              <a:rPr lang="en-US" dirty="0"/>
              <a:t>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sistemlere</a:t>
            </a:r>
            <a:r>
              <a:rPr lang="en-US" dirty="0"/>
              <a:t> </a:t>
            </a:r>
            <a:r>
              <a:rPr lang="en-US" dirty="0" err="1"/>
              <a:t>bulaşmış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dosya</a:t>
            </a:r>
            <a:r>
              <a:rPr lang="en-US" dirty="0"/>
              <a:t>,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zafiyeti</a:t>
            </a:r>
            <a:r>
              <a:rPr lang="en-US" dirty="0"/>
              <a:t> </a:t>
            </a:r>
            <a:r>
              <a:rPr lang="en-US" dirty="0" err="1"/>
              <a:t>istismar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kendisini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sisteminin</a:t>
            </a:r>
            <a:r>
              <a:rPr lang="en-US" dirty="0"/>
              <a:t> </a:t>
            </a:r>
            <a:r>
              <a:rPr lang="en-US" dirty="0" err="1"/>
              <a:t>başlangıcına</a:t>
            </a:r>
            <a:r>
              <a:rPr lang="en-US" dirty="0"/>
              <a:t> </a:t>
            </a:r>
            <a:r>
              <a:rPr lang="en-US" dirty="0" err="1"/>
              <a:t>yükleyerek</a:t>
            </a:r>
            <a:r>
              <a:rPr lang="en-US" dirty="0"/>
              <a:t> </a:t>
            </a:r>
            <a:r>
              <a:rPr lang="en-US" dirty="0" err="1"/>
              <a:t>kalıcı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 Bu </a:t>
            </a:r>
            <a:r>
              <a:rPr lang="en-US" dirty="0" err="1"/>
              <a:t>aşamadan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xx.77.87 (</a:t>
            </a:r>
            <a:r>
              <a:rPr lang="en-US" dirty="0" err="1"/>
              <a:t>geçerli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domain </a:t>
            </a:r>
            <a:r>
              <a:rPr lang="en-US" dirty="0" err="1"/>
              <a:t>adresidir</a:t>
            </a:r>
            <a:r>
              <a:rPr lang="en-US" dirty="0"/>
              <a:t>) domain </a:t>
            </a:r>
            <a:r>
              <a:rPr lang="en-US" dirty="0" err="1"/>
              <a:t>adresi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haberleşerek</a:t>
            </a:r>
            <a:r>
              <a:rPr lang="en-US" dirty="0"/>
              <a:t> </a:t>
            </a:r>
            <a:r>
              <a:rPr lang="en-US" dirty="0" err="1"/>
              <a:t>siber</a:t>
            </a:r>
            <a:r>
              <a:rPr lang="en-US" dirty="0"/>
              <a:t> </a:t>
            </a:r>
            <a:r>
              <a:rPr lang="en-US" dirty="0" err="1"/>
              <a:t>saldırganın</a:t>
            </a:r>
            <a:r>
              <a:rPr lang="en-US" dirty="0"/>
              <a:t> </a:t>
            </a:r>
            <a:r>
              <a:rPr lang="en-US" dirty="0" err="1"/>
              <a:t>uzaktan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etmesinin</a:t>
            </a:r>
            <a:r>
              <a:rPr lang="en-US" dirty="0"/>
              <a:t> </a:t>
            </a:r>
            <a:r>
              <a:rPr lang="en-US" dirty="0" err="1"/>
              <a:t>önünü</a:t>
            </a:r>
            <a:r>
              <a:rPr lang="en-US" dirty="0"/>
              <a:t> </a:t>
            </a:r>
            <a:r>
              <a:rPr lang="en-US" dirty="0" err="1"/>
              <a:t>açar</a:t>
            </a:r>
            <a:r>
              <a:rPr lang="en-US" dirty="0"/>
              <a:t>.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geçiren</a:t>
            </a:r>
            <a:r>
              <a:rPr lang="en-US" dirty="0"/>
              <a:t> </a:t>
            </a:r>
            <a:r>
              <a:rPr lang="en-US" dirty="0" err="1"/>
              <a:t>saldırgan</a:t>
            </a:r>
            <a:r>
              <a:rPr lang="en-US" dirty="0"/>
              <a:t>, </a:t>
            </a:r>
            <a:r>
              <a:rPr lang="en-US" dirty="0" err="1"/>
              <a:t>motivasyonunu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kurumsal</a:t>
            </a:r>
            <a:r>
              <a:rPr lang="en-US" dirty="0"/>
              <a:t> </a:t>
            </a:r>
            <a:r>
              <a:rPr lang="en-US" dirty="0" err="1"/>
              <a:t>dokümanları</a:t>
            </a:r>
            <a:r>
              <a:rPr lang="en-US" dirty="0"/>
              <a:t> </a:t>
            </a:r>
            <a:r>
              <a:rPr lang="en-US" dirty="0" err="1"/>
              <a:t>arar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komuta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sunucusuna</a:t>
            </a:r>
            <a:r>
              <a:rPr lang="en-US" dirty="0"/>
              <a:t> </a:t>
            </a:r>
            <a:r>
              <a:rPr lang="en-US" dirty="0" err="1"/>
              <a:t>çıkarmayı</a:t>
            </a:r>
            <a:r>
              <a:rPr lang="en-US" dirty="0"/>
              <a:t> </a:t>
            </a:r>
            <a:r>
              <a:rPr lang="en-US" dirty="0" err="1"/>
              <a:t>başarır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17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Behavior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4.2.3 – </a:t>
            </a:r>
            <a:r>
              <a:rPr lang="en-US" sz="1200" dirty="0">
                <a:latin typeface="Arial" charset="0"/>
              </a:rPr>
              <a:t>Behavior-Based 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4.2.3.1 – </a:t>
            </a:r>
            <a:r>
              <a:rPr lang="en-US" sz="1200" dirty="0">
                <a:latin typeface="Arial" charset="0"/>
              </a:rPr>
              <a:t>Behavior-Based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81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Behavior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4.2.4 – </a:t>
            </a:r>
            <a:r>
              <a:rPr lang="en-US" sz="1200" dirty="0" err="1">
                <a:latin typeface="Arial" charset="0"/>
              </a:rPr>
              <a:t>NetFlow</a:t>
            </a:r>
            <a:r>
              <a:rPr lang="en-US" sz="1200" dirty="0">
                <a:latin typeface="Arial" charset="0"/>
              </a:rPr>
              <a:t> and Cyberattacks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4.2.4.1 – </a:t>
            </a:r>
            <a:r>
              <a:rPr lang="en-US" sz="1200" dirty="0" err="1">
                <a:latin typeface="Arial" charset="0"/>
              </a:rPr>
              <a:t>NetFlow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298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Protecting the Organization</a:t>
            </a:r>
          </a:p>
          <a:p>
            <a:pPr>
              <a:buFontTx/>
              <a:buNone/>
            </a:pPr>
            <a:r>
              <a:rPr lang="en-US" sz="1200" b="0" dirty="0"/>
              <a:t>4.3 – </a:t>
            </a:r>
            <a:r>
              <a:rPr lang="en-US" dirty="0"/>
              <a:t>Cisco’s Approach to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98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4.3 – Cisco’s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4.3.1 – CSIRT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4.3.1.1 - CSIRT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3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4.3 – Cisco’s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4.3.2 – Security Playbook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4.3.2.1 - Security Playbook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83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4.3 – Cisco’s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4.3.3 – Tools for Incident Prevention and Detection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4.3.3.1 - Tools for Incident Prevention and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83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4.3 – Cisco’s Approach to Cybersecurity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4.3.4 – IDS and IPS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4.3.4.1 - IDS and 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11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</a:t>
            </a:r>
            <a:r>
              <a:rPr lang="en-US" sz="1200" dirty="0">
                <a:latin typeface="Arial" charset="0"/>
              </a:rPr>
              <a:t>Protecting the Organization</a:t>
            </a:r>
            <a:endParaRPr lang="en-US" sz="1200" b="0" dirty="0"/>
          </a:p>
          <a:p>
            <a:r>
              <a:rPr lang="en-US" dirty="0"/>
              <a:t>4.4.1.1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70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4.4 - Summary</a:t>
            </a:r>
          </a:p>
          <a:p>
            <a:r>
              <a:rPr lang="en-US" dirty="0"/>
              <a:t>4.4.1 – Summary</a:t>
            </a:r>
          </a:p>
          <a:p>
            <a:r>
              <a:rPr lang="en-US" dirty="0"/>
              <a:t>4.4.1.1 – Chapter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73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Cybersecurity v2.1</a:t>
            </a:r>
          </a:p>
          <a:p>
            <a:pPr>
              <a:buFontTx/>
              <a:buNone/>
            </a:pPr>
            <a:r>
              <a:rPr lang="en-US" sz="1200" b="0" dirty="0"/>
              <a:t>Chapter 5: Will Your Future Be in Cybersecurity?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27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 to Cybersecurity v2.0</a:t>
            </a:r>
          </a:p>
          <a:p>
            <a:pPr>
              <a:buFontTx/>
              <a:buNone/>
            </a:pPr>
            <a:r>
              <a:rPr lang="en-US" sz="1200" b="0" dirty="0"/>
              <a:t>Chapter 5: Will Your Future Be in Cybersecurity?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40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5 – Will Your Future Be in Cybersecurity?</a:t>
            </a:r>
          </a:p>
          <a:p>
            <a:pPr>
              <a:buFontTx/>
              <a:buNone/>
            </a:pPr>
            <a:r>
              <a:rPr lang="en-US" sz="1200" b="0" dirty="0"/>
              <a:t>5.1 – Cybersecurity Education and Careers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07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</a:t>
            </a:r>
            <a:r>
              <a:rPr lang="en-US" dirty="0"/>
              <a:t>Cybersecurity Education and Careers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Legal and Ethical Issues in Cybersecurity Careers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5.1.1.1 </a:t>
            </a:r>
            <a:r>
              <a:rPr lang="en-US" baseline="0" dirty="0">
                <a:latin typeface="Arial" charset="0"/>
              </a:rPr>
              <a:t>– Legal Issues in Cybersecurity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61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</a:t>
            </a:r>
            <a:r>
              <a:rPr lang="en-US" dirty="0"/>
              <a:t>Cybersecurity Education and Careers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Legal and Ethical Issues in Cybersecurity Careers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5.1.1.2 </a:t>
            </a:r>
            <a:r>
              <a:rPr lang="en-US" baseline="0" dirty="0">
                <a:latin typeface="Arial" charset="0"/>
              </a:rPr>
              <a:t>– Ethical Issues in Cybersecurity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6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4</a:t>
            </a:r>
            <a:r>
              <a:rPr lang="en-US" sz="1400" dirty="0">
                <a:latin typeface="Arial" charset="0"/>
              </a:rPr>
              <a:t>: Protecting the Organization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</a:t>
            </a:r>
            <a:r>
              <a:rPr lang="en-US" dirty="0"/>
              <a:t>Cybersecurity Education and Careers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 – Legal and Ethical Issues in Cybersecurity Careers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5.1.1.3 </a:t>
            </a:r>
            <a:r>
              <a:rPr lang="en-US" baseline="0" dirty="0">
                <a:latin typeface="Arial" charset="0"/>
              </a:rPr>
              <a:t>– Cybersecurity Jobs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6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4</a:t>
            </a:r>
            <a:r>
              <a:rPr lang="en-US" sz="1400" dirty="0">
                <a:latin typeface="Arial" charset="0"/>
              </a:rPr>
              <a:t>: Protecting the Organization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Introduction</a:t>
            </a:r>
            <a:r>
              <a:rPr lang="en-US" b="0" baseline="0" dirty="0"/>
              <a:t> to Cybersecurity v2.1</a:t>
            </a:r>
            <a:endParaRPr lang="en-US" b="0" dirty="0"/>
          </a:p>
          <a:p>
            <a:pPr>
              <a:buFontTx/>
              <a:buNone/>
            </a:pPr>
            <a:r>
              <a:rPr lang="en-US" sz="1300" b="0" dirty="0"/>
              <a:t>Chapter 4</a:t>
            </a:r>
            <a:r>
              <a:rPr lang="en-US" sz="1400" dirty="0">
                <a:latin typeface="Arial" charset="0"/>
              </a:rPr>
              <a:t>: Protecting the Organization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07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Protecting the Organization</a:t>
            </a:r>
          </a:p>
          <a:p>
            <a:pPr>
              <a:buFontTx/>
              <a:buNone/>
            </a:pPr>
            <a:r>
              <a:rPr lang="en-US" sz="1200" b="0" dirty="0"/>
              <a:t>4.1 – Firewalls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Firewalls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Firewall Types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4.1.1.1 – Firewall Types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5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Firewalls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Firewall Types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4.1.1.3 – Port Scanning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29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Firewalls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Security Appliances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4.1.2.1 – Security Appliances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93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0E47332-ADDC-458C-8CA4-3831B01A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A0F6A3-22D4-42A2-BE03-DDA67742B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54E8BB-4C18-4D61-AA58-6F3D6220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8FE6-D2C9-41F4-A813-D816EAEDEDB3}" type="datetimeFigureOut">
              <a:rPr lang="tr-TR" smtClean="0"/>
              <a:t>7.04.2021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4B4916-68B6-4CC2-8DC9-5485A3B0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CAF0E5F-6678-4828-8453-957C567A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642D8-BC5E-4A9B-BA84-2B0CE5C14A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765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haveibeenpwned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yoneticileri.org/" TargetMode="External"/><Relationship Id="rId2" Type="http://schemas.openxmlformats.org/officeDocument/2006/relationships/hyperlink" Target="https://www.netacad.com/portal/teaching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medium.com/@arzukilitcicalayir" TargetMode="External"/><Relationship Id="rId4" Type="http://schemas.openxmlformats.org/officeDocument/2006/relationships/hyperlink" Target="http://www.bilgimikoruyorum.org.tr/?b400_internet-ve-ag-guvenlig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2288" y="2249385"/>
            <a:ext cx="7348624" cy="644730"/>
          </a:xfrm>
        </p:spPr>
        <p:txBody>
          <a:bodyPr/>
          <a:lstStyle/>
          <a:p>
            <a:pPr algn="ctr"/>
            <a:r>
              <a:rPr lang="en-US" dirty="0"/>
              <a:t>SİBER GÜVENLİĞE GİRİŞ EĞİTİMİ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557721" cy="902174"/>
          </a:xfrm>
        </p:spPr>
        <p:txBody>
          <a:bodyPr/>
          <a:lstStyle/>
          <a:p>
            <a:r>
              <a:rPr lang="en-US" dirty="0"/>
              <a:t>Introduction to Cybersecurity v2.1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8832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F52E9A-91C9-2D49-8AB6-28D1FCC6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t">
              <a:buNone/>
            </a:pPr>
            <a:r>
              <a:rPr lang="en-US" b="1" dirty="0"/>
              <a:t>Proxy </a:t>
            </a:r>
            <a:r>
              <a:rPr lang="en-US" b="1" dirty="0" err="1"/>
              <a:t>Nedir</a:t>
            </a:r>
            <a:r>
              <a:rPr lang="en-US" b="1" dirty="0"/>
              <a:t>?</a:t>
            </a:r>
          </a:p>
          <a:p>
            <a:pPr marL="0" indent="0" algn="just" fontAlgn="t">
              <a:lnSpc>
                <a:spcPct val="150000"/>
              </a:lnSpc>
              <a:buNone/>
            </a:pPr>
            <a:r>
              <a:rPr lang="en-US" dirty="0" err="1"/>
              <a:t>Türkçe</a:t>
            </a:r>
            <a:r>
              <a:rPr lang="en-US" dirty="0"/>
              <a:t>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anlamı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elçi</a:t>
            </a:r>
            <a:r>
              <a:rPr lang="en-US" dirty="0"/>
              <a:t> – VEKİL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proxy,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sisteminde</a:t>
            </a:r>
            <a:r>
              <a:rPr lang="en-US" dirty="0"/>
              <a:t> (internet </a:t>
            </a:r>
            <a:r>
              <a:rPr lang="en-US" dirty="0" err="1"/>
              <a:t>gibi</a:t>
            </a:r>
            <a:r>
              <a:rPr lang="en-US" dirty="0"/>
              <a:t>) </a:t>
            </a:r>
            <a:r>
              <a:rPr lang="en-US" dirty="0" err="1"/>
              <a:t>cihazların</a:t>
            </a:r>
            <a:r>
              <a:rPr lang="en-US" dirty="0"/>
              <a:t> </a:t>
            </a:r>
            <a:r>
              <a:rPr lang="en-US" dirty="0" err="1"/>
              <a:t>birbirlerine</a:t>
            </a:r>
            <a:r>
              <a:rPr lang="en-US" dirty="0"/>
              <a:t> </a:t>
            </a:r>
            <a:r>
              <a:rPr lang="en-US" dirty="0" err="1"/>
              <a:t>bağlanırken</a:t>
            </a:r>
            <a:r>
              <a:rPr lang="en-US" dirty="0"/>
              <a:t> </a:t>
            </a:r>
            <a:r>
              <a:rPr lang="en-US" dirty="0" err="1"/>
              <a:t>arada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sunucunun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 </a:t>
            </a:r>
            <a:r>
              <a:rPr lang="en-US" dirty="0" err="1"/>
              <a:t>işlemine</a:t>
            </a:r>
            <a:r>
              <a:rPr lang="en-US" dirty="0"/>
              <a:t> </a:t>
            </a:r>
            <a:r>
              <a:rPr lang="en-US" dirty="0" err="1"/>
              <a:t>denir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sunucuya</a:t>
            </a:r>
            <a:r>
              <a:rPr lang="en-US" dirty="0"/>
              <a:t> </a:t>
            </a:r>
            <a:r>
              <a:rPr lang="en-US" dirty="0" err="1"/>
              <a:t>geçit</a:t>
            </a:r>
            <a:r>
              <a:rPr lang="en-US" dirty="0"/>
              <a:t> (gateway)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.</a:t>
            </a:r>
            <a:endParaRPr lang="en-TR" dirty="0"/>
          </a:p>
          <a:p>
            <a:pPr marL="0" indent="0" fontAlgn="t">
              <a:buNone/>
            </a:pPr>
            <a:r>
              <a:rPr lang="en-US" b="1" dirty="0"/>
              <a:t>Proxy </a:t>
            </a:r>
            <a:r>
              <a:rPr lang="en-US" b="1" dirty="0" err="1"/>
              <a:t>kullanmanın</a:t>
            </a:r>
            <a:r>
              <a:rPr lang="en-US" b="1" dirty="0"/>
              <a:t> </a:t>
            </a:r>
            <a:r>
              <a:rPr lang="en-US" b="1" dirty="0" err="1"/>
              <a:t>faydaları</a:t>
            </a:r>
            <a:r>
              <a:rPr lang="en-US" b="1" dirty="0"/>
              <a:t> </a:t>
            </a:r>
            <a:r>
              <a:rPr lang="en-US" b="1" dirty="0" err="1"/>
              <a:t>nelerdir</a:t>
            </a:r>
            <a:r>
              <a:rPr lang="en-US" b="1" dirty="0"/>
              <a:t>?</a:t>
            </a:r>
          </a:p>
          <a:p>
            <a:pPr fontAlgn="t">
              <a:buFont typeface="Wingdings" pitchFamily="2" charset="2"/>
              <a:buChar char="Ø"/>
            </a:pPr>
            <a:r>
              <a:rPr lang="en-US" dirty="0"/>
              <a:t>IP </a:t>
            </a:r>
            <a:r>
              <a:rPr lang="en-US" dirty="0" err="1"/>
              <a:t>adresiniz</a:t>
            </a:r>
            <a:r>
              <a:rPr lang="en-US" dirty="0"/>
              <a:t>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kalır</a:t>
            </a:r>
            <a:r>
              <a:rPr lang="en-US" dirty="0"/>
              <a:t>.</a:t>
            </a:r>
          </a:p>
          <a:p>
            <a:pPr fontAlgn="t">
              <a:buFont typeface="Wingdings" pitchFamily="2" charset="2"/>
              <a:buChar char="Ø"/>
            </a:pPr>
            <a:r>
              <a:rPr lang="en-US" dirty="0" err="1"/>
              <a:t>Engellenmiş</a:t>
            </a:r>
            <a:r>
              <a:rPr lang="en-US" dirty="0"/>
              <a:t> </a:t>
            </a:r>
            <a:r>
              <a:rPr lang="en-US" dirty="0" err="1"/>
              <a:t>içeriklere</a:t>
            </a:r>
            <a:r>
              <a:rPr lang="en-US" dirty="0"/>
              <a:t> </a:t>
            </a:r>
            <a:r>
              <a:rPr lang="en-US" dirty="0" err="1"/>
              <a:t>erişim</a:t>
            </a:r>
            <a:r>
              <a:rPr lang="en-US" dirty="0"/>
              <a:t> </a:t>
            </a:r>
            <a:r>
              <a:rPr lang="en-US" dirty="0" err="1"/>
              <a:t>sağlayabilirsiniz</a:t>
            </a:r>
            <a:r>
              <a:rPr lang="en-US" dirty="0"/>
              <a:t>.</a:t>
            </a:r>
          </a:p>
          <a:p>
            <a:pPr fontAlgn="t">
              <a:buFont typeface="Wingdings" pitchFamily="2" charset="2"/>
              <a:buChar char="Ø"/>
            </a:pPr>
            <a:r>
              <a:rPr lang="en-US" dirty="0" err="1"/>
              <a:t>Yükleme</a:t>
            </a:r>
            <a:r>
              <a:rPr lang="en-US" dirty="0"/>
              <a:t> </a:t>
            </a:r>
            <a:r>
              <a:rPr lang="en-US" dirty="0" err="1"/>
              <a:t>süreleri</a:t>
            </a:r>
            <a:r>
              <a:rPr lang="en-US" dirty="0"/>
              <a:t> </a:t>
            </a:r>
            <a:r>
              <a:rPr lang="en-US" dirty="0" err="1"/>
              <a:t>azalabilir</a:t>
            </a:r>
            <a:r>
              <a:rPr lang="en-US" dirty="0"/>
              <a:t>.</a:t>
            </a:r>
          </a:p>
          <a:p>
            <a:pPr fontAlgn="t">
              <a:buFont typeface="Wingdings" pitchFamily="2" charset="2"/>
              <a:buChar char="Ø"/>
            </a:pP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web </a:t>
            </a:r>
            <a:r>
              <a:rPr lang="en-US" dirty="0" err="1"/>
              <a:t>siteleri</a:t>
            </a:r>
            <a:r>
              <a:rPr lang="en-US" dirty="0"/>
              <a:t> </a:t>
            </a:r>
            <a:r>
              <a:rPr lang="en-US" dirty="0" err="1"/>
              <a:t>filtrelenebilir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E4B6-19A3-644C-8AFB-1C5BB587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Proxy Sunucusu!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60CA2-B6C0-3445-95F0-7CECA6A3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453" y="2153553"/>
            <a:ext cx="1906814" cy="2168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0CA55-8CAB-C940-A627-02A1DF67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79" y="2623837"/>
            <a:ext cx="2421259" cy="14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383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4106C9-3224-8749-811C-55710461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7" y="41393"/>
            <a:ext cx="8707583" cy="757551"/>
          </a:xfrm>
        </p:spPr>
        <p:txBody>
          <a:bodyPr/>
          <a:lstStyle/>
          <a:p>
            <a:r>
              <a:rPr lang="en-TR" dirty="0"/>
              <a:t>Nat! (Network Address Translation)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5F306-B600-2445-90B6-9FF1977B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91" y="798944"/>
            <a:ext cx="5559136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8204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CC725-AA96-884D-997F-757D4FA39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293" y="493712"/>
            <a:ext cx="6443662" cy="41560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75AC93-0424-8746-8325-2733F507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AAA!</a:t>
            </a:r>
          </a:p>
        </p:txBody>
      </p:sp>
    </p:spTree>
    <p:extLst>
      <p:ext uri="{BB962C8B-B14F-4D97-AF65-F5344CB8AC3E}">
        <p14:creationId xmlns:p14="http://schemas.microsoft.com/office/powerpoint/2010/main" val="4636781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/>
              <a:t>Güvenlik Duvarı Türleri</a:t>
            </a:r>
            <a:br>
              <a:rPr lang="en-US" altLang="en-US" sz="1600" dirty="0"/>
            </a:br>
            <a:r>
              <a:rPr lang="tr-TR" dirty="0"/>
              <a:t>Port Tarama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Açık </a:t>
            </a:r>
            <a:r>
              <a:rPr lang="en-US" dirty="0"/>
              <a:t>port </a:t>
            </a:r>
            <a:r>
              <a:rPr lang="en-US" dirty="0" err="1"/>
              <a:t>numalarının</a:t>
            </a:r>
            <a:r>
              <a:rPr lang="en-US" dirty="0"/>
              <a:t> </a:t>
            </a:r>
            <a:r>
              <a:rPr lang="en-US" dirty="0" err="1"/>
              <a:t>tespiti</a:t>
            </a:r>
            <a:r>
              <a:rPr lang="en-US" dirty="0"/>
              <a:t> </a:t>
            </a:r>
            <a:r>
              <a:rPr lang="tr-TR" dirty="0"/>
              <a:t>için bir bilgisayarı, sunucuyu veya başka bir ağ ana bilgisayarını sorgulama işlemi</a:t>
            </a:r>
            <a:endParaRPr lang="en-US" altLang="en-US" dirty="0"/>
          </a:p>
          <a:p>
            <a:r>
              <a:rPr lang="en-US" dirty="0"/>
              <a:t>Port </a:t>
            </a:r>
            <a:r>
              <a:rPr lang="tr-TR" dirty="0"/>
              <a:t>numaraları bir aygıtta çalışan her uygulamaya atanır.</a:t>
            </a:r>
            <a:r>
              <a:rPr lang="en-US" dirty="0"/>
              <a:t>.</a:t>
            </a:r>
          </a:p>
          <a:p>
            <a:r>
              <a:rPr lang="tr-TR" dirty="0"/>
              <a:t>Çalışan işletim sistemini ve hizmetleri tanımlamak için keşif aracı</a:t>
            </a:r>
            <a:endParaRPr lang="en-US" altLang="en-US" dirty="0"/>
          </a:p>
          <a:p>
            <a:pPr lvl="1"/>
            <a:r>
              <a:rPr lang="en-US" altLang="en-US" b="1" dirty="0" err="1">
                <a:solidFill>
                  <a:schemeClr val="accent2">
                    <a:lumMod val="75000"/>
                  </a:schemeClr>
                </a:solidFill>
              </a:rPr>
              <a:t>Nmap</a:t>
            </a:r>
            <a:r>
              <a:rPr lang="en-US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– A port scanning tool</a:t>
            </a:r>
          </a:p>
          <a:p>
            <a:r>
              <a:rPr lang="tr-TR" dirty="0"/>
              <a:t>Ortak yanıtlar:</a:t>
            </a:r>
            <a:r>
              <a:rPr lang="en-US" altLang="en-US" dirty="0"/>
              <a:t>:</a:t>
            </a:r>
          </a:p>
          <a:p>
            <a:pPr lvl="1"/>
            <a:r>
              <a:rPr lang="tr-TR" b="1" dirty="0"/>
              <a:t>Açık veya Kabul Edildi </a:t>
            </a:r>
            <a:r>
              <a:rPr lang="en-US" b="1" dirty="0"/>
              <a:t>(Open or Accepted)</a:t>
            </a:r>
            <a:r>
              <a:rPr lang="en-US" dirty="0"/>
              <a:t>– </a:t>
            </a:r>
            <a:br>
              <a:rPr lang="en-US" dirty="0"/>
            </a:br>
            <a:r>
              <a:rPr lang="en-US" dirty="0"/>
              <a:t>port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çalışıyor</a:t>
            </a:r>
            <a:endParaRPr lang="en-US" dirty="0"/>
          </a:p>
          <a:p>
            <a:pPr lvl="1"/>
            <a:r>
              <a:rPr lang="tr-TR" b="1" dirty="0"/>
              <a:t>Kapalı, Reddedildi veya Dinlemiyor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(Closed, Denied, or Not Listening)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 err="1"/>
              <a:t>ilgili</a:t>
            </a:r>
            <a:r>
              <a:rPr lang="en-US" dirty="0"/>
              <a:t> porta </a:t>
            </a:r>
            <a:r>
              <a:rPr lang="tr-TR" dirty="0"/>
              <a:t>bağlantılar reddedil</a:t>
            </a:r>
            <a:r>
              <a:rPr lang="en-US" dirty="0"/>
              <a:t>di</a:t>
            </a:r>
            <a:r>
              <a:rPr lang="tr-TR" dirty="0"/>
              <a:t>.</a:t>
            </a:r>
            <a:endParaRPr lang="en-US" dirty="0"/>
          </a:p>
          <a:p>
            <a:pPr lvl="1"/>
            <a:r>
              <a:rPr lang="tr-TR" b="1" dirty="0"/>
              <a:t>Filtrelenmiş, Bırakılmış veya Engellenmiş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Filtered, Dropped, or Blocked</a:t>
            </a:r>
            <a:r>
              <a:rPr lang="en-US" dirty="0"/>
              <a:t>) – </a:t>
            </a:r>
            <a:br>
              <a:rPr lang="en-US" dirty="0"/>
            </a:br>
            <a:r>
              <a:rPr lang="en-US" dirty="0" err="1"/>
              <a:t>cihazdan</a:t>
            </a:r>
            <a:r>
              <a:rPr lang="en-US" dirty="0"/>
              <a:t> </a:t>
            </a:r>
            <a:r>
              <a:rPr lang="tr-TR" dirty="0"/>
              <a:t>yanıt </a:t>
            </a:r>
            <a:r>
              <a:rPr lang="en-US" dirty="0" err="1"/>
              <a:t>gelmedi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2A638-AA5D-488C-9F7E-F53DA9C87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77" y="2089779"/>
            <a:ext cx="4346974" cy="28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979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06C77-775F-44E1-8ABA-708BC690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1227342"/>
            <a:ext cx="4259483" cy="1213764"/>
          </a:xfrm>
          <a:prstGeom prst="rect">
            <a:avLst/>
          </a:prstGeom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Güvenlik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Cihazları</a:t>
            </a:r>
            <a:br>
              <a:rPr lang="en-US" altLang="en-US" sz="1600" dirty="0"/>
            </a:br>
            <a:r>
              <a:rPr lang="en-US" altLang="en-US" dirty="0" err="1">
                <a:latin typeface="Arial" charset="0"/>
              </a:rPr>
              <a:t>Güvenlik</a:t>
            </a:r>
            <a:r>
              <a:rPr lang="en-US" altLang="en-US" dirty="0">
                <a:latin typeface="Arial" charset="0"/>
              </a:rPr>
              <a:t> </a:t>
            </a:r>
            <a:r>
              <a:rPr lang="en-US" altLang="en-US" dirty="0" err="1">
                <a:latin typeface="Arial" charset="0"/>
              </a:rPr>
              <a:t>Cihazları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16" y="798944"/>
            <a:ext cx="8976168" cy="3284325"/>
          </a:xfrm>
        </p:spPr>
        <p:txBody>
          <a:bodyPr>
            <a:normAutofit/>
          </a:bodyPr>
          <a:lstStyle/>
          <a:p>
            <a:r>
              <a:rPr lang="tr-TR" dirty="0"/>
              <a:t>Güvenlik cihazları şu genel kategorilere girer</a:t>
            </a:r>
            <a:r>
              <a:rPr lang="en-US" dirty="0"/>
              <a:t>:</a:t>
            </a:r>
          </a:p>
          <a:p>
            <a:pPr lvl="1"/>
            <a:r>
              <a:rPr lang="tr-TR" b="1" dirty="0"/>
              <a:t>Yönlendiriciler </a:t>
            </a:r>
            <a:r>
              <a:rPr lang="en-US" b="1" dirty="0"/>
              <a:t>(Routers) </a:t>
            </a:r>
            <a:r>
              <a:rPr lang="en-US" dirty="0"/>
              <a:t>–</a:t>
            </a:r>
            <a:r>
              <a:rPr lang="tr-TR" b="1" dirty="0"/>
              <a:t> </a:t>
            </a:r>
            <a:r>
              <a:rPr lang="tr-TR" dirty="0"/>
              <a:t>birçok güvenlik duvarı özelliğine </a:t>
            </a:r>
            <a:br>
              <a:rPr lang="en-US" dirty="0"/>
            </a:br>
            <a:r>
              <a:rPr lang="tr-TR" dirty="0"/>
              <a:t>sahip olabilir: trafik filtreleme, IPS, şifreleme ve VPN.</a:t>
            </a:r>
            <a:endParaRPr lang="en-US" b="1" dirty="0"/>
          </a:p>
          <a:p>
            <a:pPr lvl="1"/>
            <a:r>
              <a:rPr lang="tr-TR" b="1" dirty="0"/>
              <a:t>Güvenlik duvarları</a:t>
            </a:r>
            <a:r>
              <a:rPr lang="en-US" b="1" dirty="0"/>
              <a:t> (Firewalls)</a:t>
            </a:r>
            <a:r>
              <a:rPr lang="tr-TR" b="1" dirty="0"/>
              <a:t> </a:t>
            </a:r>
            <a:r>
              <a:rPr lang="tr-TR" dirty="0"/>
              <a:t>- ayrıca yönlendirici özelliği,</a:t>
            </a:r>
            <a:br>
              <a:rPr lang="en-US" dirty="0"/>
            </a:br>
            <a:r>
              <a:rPr lang="tr-TR" dirty="0"/>
              <a:t> gelişmiş ağ yönetimi ve analitiğe sahip olabilir.</a:t>
            </a:r>
            <a:endParaRPr lang="en-US" b="1" dirty="0"/>
          </a:p>
          <a:p>
            <a:pPr lvl="1"/>
            <a:r>
              <a:rPr lang="tr-TR" b="1" dirty="0"/>
              <a:t>IPS</a:t>
            </a:r>
            <a:r>
              <a:rPr lang="tr-TR" dirty="0"/>
              <a:t> – </a:t>
            </a:r>
            <a:r>
              <a:rPr lang="en-US" dirty="0" err="1"/>
              <a:t>Saldırı</a:t>
            </a:r>
            <a:r>
              <a:rPr lang="en-US" dirty="0"/>
              <a:t> </a:t>
            </a:r>
            <a:r>
              <a:rPr lang="en-US" dirty="0" err="1"/>
              <a:t>Önleme</a:t>
            </a:r>
            <a:r>
              <a:rPr lang="en-US" dirty="0"/>
              <a:t> </a:t>
            </a:r>
            <a:r>
              <a:rPr lang="en-US" dirty="0" err="1"/>
              <a:t>Sistemidir</a:t>
            </a:r>
            <a:r>
              <a:rPr lang="en-US" dirty="0"/>
              <a:t>, </a:t>
            </a:r>
            <a:r>
              <a:rPr lang="en-US" dirty="0" err="1"/>
              <a:t>İzinsiz</a:t>
            </a:r>
            <a:r>
              <a:rPr lang="tr-TR" dirty="0"/>
              <a:t> girişleri önle</a:t>
            </a:r>
            <a:r>
              <a:rPr lang="en-US" dirty="0"/>
              <a:t>r</a:t>
            </a:r>
            <a:r>
              <a:rPr lang="tr-TR" dirty="0"/>
              <a:t>.</a:t>
            </a:r>
            <a:endParaRPr lang="en-US" b="1" dirty="0"/>
          </a:p>
          <a:p>
            <a:pPr lvl="1"/>
            <a:r>
              <a:rPr lang="en-US" b="1" dirty="0"/>
              <a:t>VPN </a:t>
            </a:r>
            <a:r>
              <a:rPr lang="en-US" dirty="0"/>
              <a:t>- </a:t>
            </a:r>
            <a:r>
              <a:rPr lang="tr-TR" dirty="0"/>
              <a:t>güvenli şifreli </a:t>
            </a:r>
            <a:r>
              <a:rPr lang="tr-TR" dirty="0" err="1"/>
              <a:t>tünelleme</a:t>
            </a:r>
            <a:r>
              <a:rPr lang="tr-TR" dirty="0"/>
              <a:t> için tasarlanmıştır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Kötü Amaçlı Yazılım / </a:t>
            </a:r>
            <a:r>
              <a:rPr lang="tr-TR" b="1" dirty="0" err="1"/>
              <a:t>Antivirüs</a:t>
            </a:r>
            <a:r>
              <a:rPr lang="tr-TR" b="1" dirty="0"/>
              <a:t> </a:t>
            </a:r>
            <a:r>
              <a:rPr lang="en-US" b="1" dirty="0"/>
              <a:t>(Malware/Antivirus) </a:t>
            </a:r>
            <a:r>
              <a:rPr lang="en-US" dirty="0"/>
              <a:t>- Cisco Advanced Malware Protection (AMP) </a:t>
            </a:r>
            <a:r>
              <a:rPr lang="tr-TR" dirty="0"/>
              <a:t>yeni nesil Cisco yönlendiricileri, güvenlik duvarları, IPS aygıtları, Web ve E-posta Güvenlik Cihazları ile birlikte gelir ve ana bilgisayarlara yazılım olarak da yüklenebilir.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Diğer Güvenlik Aygıtları </a:t>
            </a:r>
            <a:r>
              <a:rPr lang="tr-TR" dirty="0"/>
              <a:t>- web ve e-posta güvenlik aygıtlarını, şifre çözme aygıtlarını, istemci erişim kontrol sunucularını ve güvenlik yönetim sistemlerini içerir.</a:t>
            </a:r>
            <a:endParaRPr lang="en-CA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10E9E-2EDA-4AE7-874F-72307524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4151353"/>
            <a:ext cx="5495925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8774E-3A9B-4BFD-8277-3C3BC262A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11" y="4151353"/>
            <a:ext cx="2618047" cy="6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94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142C86-D840-7C46-ADA7-B3317D99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" y="81801"/>
            <a:ext cx="9144000" cy="757551"/>
          </a:xfrm>
        </p:spPr>
        <p:txBody>
          <a:bodyPr/>
          <a:lstStyle/>
          <a:p>
            <a:r>
              <a:rPr lang="en-TR" dirty="0"/>
              <a:t>IPS-IDS!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39F02-7FEC-E848-BF8F-B08D6BCB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466909"/>
            <a:ext cx="5798127" cy="42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41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90A3-826C-4BB1-AC73-DE64CBDD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68" y="798944"/>
            <a:ext cx="3785065" cy="3002605"/>
          </a:xfrm>
          <a:prstGeom prst="rect">
            <a:avLst/>
          </a:prstGeom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Gerçek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Zamanlı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Saldırı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Tespiti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Gerçek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Zamanlı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Saldırı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Tespiti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409" y="765593"/>
            <a:ext cx="8914592" cy="4135591"/>
          </a:xfrm>
        </p:spPr>
        <p:txBody>
          <a:bodyPr/>
          <a:lstStyle/>
          <a:p>
            <a:r>
              <a:rPr lang="tr-TR" b="1" dirty="0"/>
              <a:t>Sıfır gün saldırısı</a:t>
            </a:r>
            <a:r>
              <a:rPr lang="en-US" b="1" dirty="0"/>
              <a:t> </a:t>
            </a:r>
            <a:r>
              <a:rPr lang="en-US" dirty="0"/>
              <a:t>(Zero-day attack) </a:t>
            </a:r>
          </a:p>
          <a:p>
            <a:pPr lvl="1"/>
            <a:r>
              <a:rPr lang="tr-TR" dirty="0"/>
              <a:t>Bir bilgisayar korsanı, içerik oluşturucu</a:t>
            </a:r>
            <a:r>
              <a:rPr lang="en-US" dirty="0" err="1"/>
              <a:t>su</a:t>
            </a:r>
            <a:r>
              <a:rPr lang="tr-TR" dirty="0"/>
              <a:t> sorunu </a:t>
            </a:r>
            <a:br>
              <a:rPr lang="en-US" dirty="0"/>
            </a:br>
            <a:r>
              <a:rPr lang="en-US" dirty="0" err="1"/>
              <a:t>çözemeden</a:t>
            </a:r>
            <a:r>
              <a:rPr lang="en-US" dirty="0"/>
              <a:t> </a:t>
            </a:r>
            <a:r>
              <a:rPr lang="tr-TR" dirty="0"/>
              <a:t>bir yazılım parçasındaki kusurdan yararlanır.</a:t>
            </a:r>
            <a:endParaRPr lang="en-US" dirty="0"/>
          </a:p>
          <a:p>
            <a:r>
              <a:rPr lang="tr-TR" b="1" dirty="0"/>
              <a:t>Uçtan Uca Noktaya Gerçek Zamanlı Tarama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dirty="0"/>
              <a:t>(Real Time Scanning from Edge to Endpoint)</a:t>
            </a:r>
          </a:p>
          <a:p>
            <a:pPr lvl="1"/>
            <a:r>
              <a:rPr lang="tr-TR" dirty="0"/>
              <a:t>Güvenlik duvarı ve IDS / IPS ağ cihaz</a:t>
            </a:r>
            <a:r>
              <a:rPr lang="en-US" dirty="0" err="1"/>
              <a:t>larını</a:t>
            </a:r>
            <a:r>
              <a:rPr lang="tr-TR" dirty="0"/>
              <a:t> kullanarak </a:t>
            </a:r>
            <a:br>
              <a:rPr lang="en-US" dirty="0"/>
            </a:br>
            <a:r>
              <a:rPr lang="tr-TR" dirty="0"/>
              <a:t>saldırıları aktif olarak tarama</a:t>
            </a:r>
            <a:endParaRPr lang="en-US" dirty="0"/>
          </a:p>
          <a:p>
            <a:pPr lvl="1"/>
            <a:r>
              <a:rPr lang="tr-TR" dirty="0"/>
              <a:t>çevrimiçi küresel tehdit merkezlerine bağlantılar ile </a:t>
            </a:r>
            <a:r>
              <a:rPr lang="en-US" dirty="0" err="1"/>
              <a:t>saldırı</a:t>
            </a:r>
            <a:r>
              <a:rPr lang="en-US" dirty="0"/>
              <a:t> </a:t>
            </a:r>
            <a:br>
              <a:rPr lang="en-US" dirty="0"/>
            </a:br>
            <a:r>
              <a:rPr lang="tr-TR" dirty="0"/>
              <a:t>tespit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tr-TR" dirty="0"/>
              <a:t>bağlama dayalı analiz ve davranış algılama kullanarak </a:t>
            </a:r>
            <a:br>
              <a:rPr lang="en-US" dirty="0"/>
            </a:br>
            <a:r>
              <a:rPr lang="tr-TR" dirty="0"/>
              <a:t>ağ anormalliklerini tespit etme</a:t>
            </a:r>
            <a:endParaRPr lang="en-US" dirty="0"/>
          </a:p>
          <a:p>
            <a:r>
              <a:rPr lang="tr-TR" b="1" dirty="0" err="1"/>
              <a:t>DDoS</a:t>
            </a:r>
            <a:r>
              <a:rPr lang="tr-TR" b="1" dirty="0"/>
              <a:t> Saldırıları ve Gerçek Zamanlı Yanıt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dirty="0"/>
              <a:t>(</a:t>
            </a:r>
            <a:r>
              <a:rPr lang="en-US" dirty="0" err="1"/>
              <a:t>DDoS</a:t>
            </a:r>
            <a:r>
              <a:rPr lang="en-US" dirty="0"/>
              <a:t> Attacks and Real Time Response)</a:t>
            </a:r>
          </a:p>
          <a:p>
            <a:pPr lvl="1"/>
            <a:r>
              <a:rPr lang="tr-TR" dirty="0"/>
              <a:t>En büyük saldırı tehditlerinden biri olan </a:t>
            </a:r>
            <a:r>
              <a:rPr lang="tr-TR" dirty="0" err="1"/>
              <a:t>DDoS</a:t>
            </a:r>
            <a:r>
              <a:rPr lang="tr-TR" dirty="0"/>
              <a:t>, İnternet sunucularını ve ağ kullanılabilirliğini engelleyebilir</a:t>
            </a:r>
            <a:r>
              <a:rPr lang="en-US" dirty="0"/>
              <a:t>.</a:t>
            </a:r>
          </a:p>
          <a:p>
            <a:pPr lvl="1"/>
            <a:r>
              <a:rPr lang="tr-TR" dirty="0" err="1"/>
              <a:t>DDoS</a:t>
            </a:r>
            <a:r>
              <a:rPr lang="tr-TR" dirty="0"/>
              <a:t>, yüzlerce veya binlerce </a:t>
            </a:r>
            <a:r>
              <a:rPr lang="tr-TR" dirty="0" err="1"/>
              <a:t>zombi</a:t>
            </a:r>
            <a:r>
              <a:rPr lang="tr-TR" dirty="0"/>
              <a:t> sunucusundan kaynaklanır ve saldırılar yasal trafik olarak görünür</a:t>
            </a:r>
            <a:r>
              <a:rPr lang="en-US" dirty="0"/>
              <a:t>.</a:t>
            </a:r>
          </a:p>
          <a:p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687152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En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İyi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Güvenlik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Uygulamaları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En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İyi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Güvenlik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Uygulamaları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C2305-F6DA-49BF-9949-DF2974D4D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9" y="798944"/>
            <a:ext cx="8714509" cy="4230256"/>
          </a:xfrm>
        </p:spPr>
        <p:txBody>
          <a:bodyPr>
            <a:normAutofit fontScale="85000" lnSpcReduction="10000"/>
          </a:bodyPr>
          <a:lstStyle/>
          <a:p>
            <a:r>
              <a:rPr lang="tr-TR" b="1" dirty="0"/>
              <a:t>Yayımlan</a:t>
            </a:r>
            <a:r>
              <a:rPr lang="en-US" b="1" dirty="0" err="1"/>
              <a:t>mış</a:t>
            </a:r>
            <a:r>
              <a:rPr lang="tr-TR" b="1" dirty="0"/>
              <a:t> Bazı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İyi</a:t>
            </a:r>
            <a:r>
              <a:rPr lang="en-US" b="1" dirty="0"/>
              <a:t> </a:t>
            </a:r>
            <a:r>
              <a:rPr lang="tr-TR" b="1" dirty="0"/>
              <a:t>Güvenlik Uygulamaları:</a:t>
            </a:r>
            <a:endParaRPr lang="en-US" b="1" dirty="0"/>
          </a:p>
          <a:p>
            <a:pPr lvl="1"/>
            <a:r>
              <a:rPr lang="tr-TR" b="1" dirty="0"/>
              <a:t>Risk Değerlendirmesi Yapın</a:t>
            </a:r>
            <a:r>
              <a:rPr lang="en-US" dirty="0"/>
              <a:t>– </a:t>
            </a:r>
            <a:r>
              <a:rPr lang="tr-TR" dirty="0"/>
              <a:t>Koruduğunuz şeyin değerini bilmek, güvenlik harcamalarını haklı çıkarmanıza yardımcı olacaktır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Ağ Güvenlik Aygıtlarını </a:t>
            </a:r>
            <a:r>
              <a:rPr lang="en-US" b="1" dirty="0" err="1"/>
              <a:t>Kullanın</a:t>
            </a:r>
            <a:r>
              <a:rPr lang="en-US" dirty="0"/>
              <a:t>– Y</a:t>
            </a:r>
            <a:r>
              <a:rPr lang="tr-TR" dirty="0"/>
              <a:t>eni nesil yönlendiricileri, güvenlik duvarlarını ve diğer güvenlik aygıtlarını kullanın.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Güvenlik Politikası Oluştur</a:t>
            </a:r>
            <a:r>
              <a:rPr lang="en-US" b="1" dirty="0"/>
              <a:t>un</a:t>
            </a:r>
            <a:r>
              <a:rPr lang="en-US" dirty="0"/>
              <a:t>– </a:t>
            </a:r>
            <a:r>
              <a:rPr lang="tr-TR" dirty="0"/>
              <a:t>Şirket kurallarını, iş görevlerini ve beklentilerini açıkça belirten bir politika oluşturun.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Fiziksel Güvenlik Önlemleri</a:t>
            </a:r>
            <a:r>
              <a:rPr lang="en-US" dirty="0"/>
              <a:t>– </a:t>
            </a:r>
            <a:r>
              <a:rPr lang="tr-TR" dirty="0"/>
              <a:t>Ağ </a:t>
            </a:r>
            <a:r>
              <a:rPr lang="en-US" dirty="0" err="1"/>
              <a:t>kabinetlerine</a:t>
            </a:r>
            <a:r>
              <a:rPr lang="tr-TR" dirty="0"/>
              <a:t>, sunucu konumlarına ve yangın söndürmeye erişimi kısıtlayın.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İnsan Kaynakları Güvenlik Önlemleri </a:t>
            </a:r>
            <a:r>
              <a:rPr lang="en-US" dirty="0"/>
              <a:t>– Ç</a:t>
            </a:r>
            <a:r>
              <a:rPr lang="tr-TR" dirty="0"/>
              <a:t>alışanlar arka plan kontrolleri ile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tr-TR" dirty="0"/>
              <a:t> şekilde araştırılmalıdır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Yedekleme </a:t>
            </a:r>
            <a:r>
              <a:rPr lang="en-US" b="1" dirty="0"/>
              <a:t>Alma</a:t>
            </a:r>
            <a:r>
              <a:rPr lang="tr-TR" b="1" dirty="0"/>
              <a:t> ve Test Etme</a:t>
            </a:r>
            <a:r>
              <a:rPr lang="en-US" dirty="0"/>
              <a:t>– </a:t>
            </a:r>
            <a:r>
              <a:rPr lang="tr-TR" dirty="0"/>
              <a:t>Düzenli yedeklemeler gerçekleştirin ve yedeklemelerden veri kurtarmayı test edin.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Güvenlik Yamalarını ve Güncellemeler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Yükleyin</a:t>
            </a:r>
            <a:r>
              <a:rPr lang="en-US" dirty="0"/>
              <a:t>– S</a:t>
            </a:r>
            <a:r>
              <a:rPr lang="tr-TR" dirty="0" err="1"/>
              <a:t>unucu</a:t>
            </a:r>
            <a:r>
              <a:rPr lang="tr-TR" dirty="0"/>
              <a:t>, istemci ve ağ cihazı işletim sistemlerini ve programlarını düzenli olarak güncelleyin.</a:t>
            </a:r>
            <a:endParaRPr lang="en-US" dirty="0"/>
          </a:p>
          <a:p>
            <a:pPr lvl="1"/>
            <a:r>
              <a:rPr lang="tr-TR" b="1" dirty="0"/>
              <a:t>Erişim Denetimlerini Kullan</a:t>
            </a:r>
            <a:r>
              <a:rPr lang="en-US" b="1" dirty="0"/>
              <a:t>ın</a:t>
            </a:r>
            <a:r>
              <a:rPr lang="en-US" dirty="0"/>
              <a:t>– G</a:t>
            </a:r>
            <a:r>
              <a:rPr lang="tr-TR" dirty="0"/>
              <a:t>üçlü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tr-TR" dirty="0"/>
              <a:t>kimlik doğrulaması</a:t>
            </a:r>
            <a:r>
              <a:rPr lang="en-US" dirty="0"/>
              <a:t> </a:t>
            </a:r>
            <a:r>
              <a:rPr lang="en-US" dirty="0" err="1"/>
              <a:t>kullanın</a:t>
            </a:r>
            <a:r>
              <a:rPr lang="en-US" dirty="0"/>
              <a:t>. K</a:t>
            </a:r>
            <a:r>
              <a:rPr lang="tr-TR" dirty="0" err="1"/>
              <a:t>ullanıcı</a:t>
            </a:r>
            <a:r>
              <a:rPr lang="tr-TR" dirty="0"/>
              <a:t> rollerini ve </a:t>
            </a:r>
            <a:r>
              <a:rPr lang="en-US" dirty="0" err="1"/>
              <a:t>yetki</a:t>
            </a:r>
            <a:r>
              <a:rPr lang="tr-TR" dirty="0"/>
              <a:t> </a:t>
            </a:r>
            <a:r>
              <a:rPr lang="en-US" dirty="0" err="1"/>
              <a:t>seviyelerini</a:t>
            </a:r>
            <a:r>
              <a:rPr lang="en-US" dirty="0"/>
              <a:t> </a:t>
            </a:r>
            <a:r>
              <a:rPr lang="en-US" dirty="0" err="1"/>
              <a:t>tanımlayın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Olay Yanıtını Düzenli Olarak Test E</a:t>
            </a:r>
            <a:r>
              <a:rPr lang="en-US" b="1" dirty="0"/>
              <a:t>din</a:t>
            </a:r>
            <a:r>
              <a:rPr lang="en-US" dirty="0"/>
              <a:t>– </a:t>
            </a:r>
            <a:r>
              <a:rPr lang="tr-TR" dirty="0"/>
              <a:t>Bir olay müdahale ekibi oluşturun ve acil müdahale senaryolarını test edin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Ağ İzleme, Analiz ve Yönetim Aracı </a:t>
            </a:r>
            <a:r>
              <a:rPr lang="en-US" b="1" dirty="0" err="1"/>
              <a:t>Kurun</a:t>
            </a:r>
            <a:r>
              <a:rPr lang="en-US" dirty="0"/>
              <a:t>- </a:t>
            </a:r>
            <a:r>
              <a:rPr lang="tr-TR" dirty="0"/>
              <a:t>Diğer teknolojilerle entegre olan bir güvenlik izleme çözümü seçin.</a:t>
            </a:r>
            <a:endParaRPr lang="en-US" dirty="0"/>
          </a:p>
          <a:p>
            <a:pPr lvl="1"/>
            <a:r>
              <a:rPr lang="tr-TR" b="1" dirty="0"/>
              <a:t>Kapsamlı Bir Uç Nokta Güvenlik Çözümü uygulayın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tr-TR" dirty="0"/>
              <a:t>Kurumsal düzeyde kötü amaçlı yazılımdan koruma ve virüsten koruma yazılımı kullanın.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Kullanıcıları Eğitin</a:t>
            </a:r>
            <a:r>
              <a:rPr lang="en-US" dirty="0"/>
              <a:t>– </a:t>
            </a:r>
            <a:r>
              <a:rPr lang="tr-TR" dirty="0"/>
              <a:t>Kullanıcıları ve çalışanları güvenli prosedürlerle eğitin.</a:t>
            </a:r>
            <a:r>
              <a:rPr lang="en-US" dirty="0"/>
              <a:t>.</a:t>
            </a:r>
          </a:p>
          <a:p>
            <a:pPr lvl="1"/>
            <a:r>
              <a:rPr lang="tr-TR" b="1" dirty="0"/>
              <a:t>Verileri şifrele</a:t>
            </a:r>
            <a:r>
              <a:rPr lang="en-US" b="1" dirty="0"/>
              <a:t>yin</a:t>
            </a:r>
            <a:r>
              <a:rPr lang="en-US" dirty="0"/>
              <a:t>– </a:t>
            </a:r>
            <a:r>
              <a:rPr lang="tr-TR" dirty="0"/>
              <a:t>E-posta dahil tüm hassas şirket verilerini şifreleyin</a:t>
            </a:r>
            <a:r>
              <a:rPr lang="en-US" dirty="0"/>
              <a:t>.</a:t>
            </a:r>
          </a:p>
          <a:p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993945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4.2 </a:t>
            </a:r>
            <a:r>
              <a:rPr lang="tr-TR" dirty="0"/>
              <a:t>Siber Güvenliğe Davranış</a:t>
            </a:r>
            <a:r>
              <a:rPr lang="en-US" dirty="0" err="1"/>
              <a:t>sal</a:t>
            </a:r>
            <a:r>
              <a:rPr lang="tr-TR" dirty="0"/>
              <a:t> Yaklaşım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75095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Botnet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Botnet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235014" cy="4155319"/>
          </a:xfrm>
        </p:spPr>
        <p:txBody>
          <a:bodyPr/>
          <a:lstStyle/>
          <a:p>
            <a:r>
              <a:rPr lang="en-US" dirty="0"/>
              <a:t>Botnet</a:t>
            </a:r>
          </a:p>
          <a:p>
            <a:pPr lvl="1"/>
            <a:r>
              <a:rPr lang="tr-TR" dirty="0"/>
              <a:t>İnternet üzerinden bağlanan bir grup bot</a:t>
            </a:r>
            <a:endParaRPr lang="en-US" dirty="0"/>
          </a:p>
          <a:p>
            <a:pPr lvl="1"/>
            <a:r>
              <a:rPr lang="tr-TR" dirty="0"/>
              <a:t>Kötü niyetli kişiler veya gruplar tarafından kontrol edilir</a:t>
            </a:r>
            <a:endParaRPr lang="en-US" dirty="0"/>
          </a:p>
          <a:p>
            <a:r>
              <a:rPr lang="en-US" dirty="0"/>
              <a:t>Bot</a:t>
            </a:r>
          </a:p>
          <a:p>
            <a:pPr lvl="1"/>
            <a:r>
              <a:rPr lang="tr-TR" dirty="0"/>
              <a:t>Genellikle bir web sitesini ziyaret ederek, e-posta ekini açarak veya </a:t>
            </a:r>
            <a:r>
              <a:rPr lang="en-US" dirty="0" err="1"/>
              <a:t>zararlı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tr-TR" dirty="0"/>
              <a:t> bir medya dosyasını açarak bulaşır</a:t>
            </a:r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9FC96-B1C7-44D7-93D0-50F8CC7F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079" y="889815"/>
            <a:ext cx="4620856" cy="336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047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08.04.2020 – </a:t>
            </a:r>
            <a:r>
              <a:rPr lang="en-US" sz="2000" dirty="0"/>
              <a:t>Bölüm 3: </a:t>
            </a:r>
            <a:r>
              <a:rPr lang="tr-TR" sz="2000" dirty="0"/>
              <a:t>Verilerinizi ve Gizliliğinizi Koruma</a:t>
            </a:r>
            <a:br>
              <a:rPr lang="en-US" sz="2200" dirty="0"/>
            </a:br>
            <a:r>
              <a:rPr lang="en-US" sz="2200" dirty="0"/>
              <a:t>3.Ders </a:t>
            </a:r>
            <a:r>
              <a:rPr lang="en-US" sz="2200" dirty="0" err="1"/>
              <a:t>Öğrendiklerimiz</a:t>
            </a:r>
            <a:r>
              <a:rPr lang="en-US" sz="2200" dirty="0"/>
              <a:t>! </a:t>
            </a:r>
            <a:r>
              <a:rPr lang="en-US" sz="2200" dirty="0" err="1"/>
              <a:t>Farkındalıklarımız</a:t>
            </a:r>
            <a:r>
              <a:rPr lang="en-US" sz="2200" dirty="0"/>
              <a:t>!</a:t>
            </a:r>
          </a:p>
        </p:txBody>
      </p:sp>
      <p:pic>
        <p:nvPicPr>
          <p:cNvPr id="1026" name="Picture 2" descr="page14image30695296">
            <a:extLst>
              <a:ext uri="{FF2B5EF4-FFF2-40B4-BE49-F238E27FC236}">
                <a16:creationId xmlns:a16="http://schemas.microsoft.com/office/drawing/2014/main" id="{33CD7174-93E3-214D-AF03-C9659C8D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391886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4image30689344">
            <a:extLst>
              <a:ext uri="{FF2B5EF4-FFF2-40B4-BE49-F238E27FC236}">
                <a16:creationId xmlns:a16="http://schemas.microsoft.com/office/drawing/2014/main" id="{A68343DB-5E47-314E-BFF5-3F19BE879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57150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4image30688960">
            <a:extLst>
              <a:ext uri="{FF2B5EF4-FFF2-40B4-BE49-F238E27FC236}">
                <a16:creationId xmlns:a16="http://schemas.microsoft.com/office/drawing/2014/main" id="{A4732C26-6DF4-4B4E-A61C-02CB3D5C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200025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4image30693760">
            <a:extLst>
              <a:ext uri="{FF2B5EF4-FFF2-40B4-BE49-F238E27FC236}">
                <a16:creationId xmlns:a16="http://schemas.microsoft.com/office/drawing/2014/main" id="{178E7A72-5BD7-3A47-AD1B-EF2D3D0AC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538843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14image30699904">
            <a:extLst>
              <a:ext uri="{FF2B5EF4-FFF2-40B4-BE49-F238E27FC236}">
                <a16:creationId xmlns:a16="http://schemas.microsoft.com/office/drawing/2014/main" id="{4379A109-8C96-6646-B1C6-522BDF5B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289832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14image30695104">
            <a:extLst>
              <a:ext uri="{FF2B5EF4-FFF2-40B4-BE49-F238E27FC236}">
                <a16:creationId xmlns:a16="http://schemas.microsoft.com/office/drawing/2014/main" id="{795C7C48-75B3-6C43-835C-61036CC29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1" y="1123691"/>
            <a:ext cx="257175" cy="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69736C-C687-7D42-BA78-451138607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22" y="1533603"/>
            <a:ext cx="1181552" cy="664623"/>
          </a:xfrm>
          <a:prstGeom prst="rect">
            <a:avLst/>
          </a:prstGeom>
        </p:spPr>
      </p:pic>
      <p:pic>
        <p:nvPicPr>
          <p:cNvPr id="19" name="Resim 5" descr="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E7F86D5D-23A9-3C49-B65B-A2BC372098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2548" y="1391680"/>
            <a:ext cx="828109" cy="819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77A5C1-957E-7F4D-A0AB-8B1C450B3047}"/>
              </a:ext>
            </a:extLst>
          </p:cNvPr>
          <p:cNvSpPr txBox="1"/>
          <p:nvPr/>
        </p:nvSpPr>
        <p:spPr>
          <a:xfrm>
            <a:off x="245302" y="96449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Parola ve Şifre?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6508C4-D1F9-9944-A4ED-30E3C680C1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808"/>
          <a:stretch/>
        </p:blipFill>
        <p:spPr bwMode="auto">
          <a:xfrm>
            <a:off x="3645161" y="1393003"/>
            <a:ext cx="2445716" cy="26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7AE58B65-E23B-4A4C-8739-A7405A098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4" r="1" b="3489"/>
          <a:stretch/>
        </p:blipFill>
        <p:spPr bwMode="auto">
          <a:xfrm>
            <a:off x="6176053" y="1314112"/>
            <a:ext cx="1996398" cy="269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2F8B48-E166-5F4C-BF0B-923F93663259}"/>
              </a:ext>
            </a:extLst>
          </p:cNvPr>
          <p:cNvSpPr/>
          <p:nvPr/>
        </p:nvSpPr>
        <p:spPr>
          <a:xfrm>
            <a:off x="6237527" y="3998910"/>
            <a:ext cx="2044149" cy="45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tr-TR" dirty="0"/>
              <a:t>Şüpheci davranın!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7415E-30FE-DA45-9E1B-DCFA047349F6}"/>
              </a:ext>
            </a:extLst>
          </p:cNvPr>
          <p:cNvSpPr/>
          <p:nvPr/>
        </p:nvSpPr>
        <p:spPr>
          <a:xfrm>
            <a:off x="3645161" y="438614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3"/>
              </a:rPr>
              <a:t>https://haveibeenpwned.com/</a:t>
            </a:r>
            <a:endParaRPr lang="en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649E38-7516-7947-9756-19567E3133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065" y="3104030"/>
            <a:ext cx="3274572" cy="157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FE761D-A7D2-6B49-AA14-9362B95235EB}"/>
              </a:ext>
            </a:extLst>
          </p:cNvPr>
          <p:cNvSpPr txBox="1"/>
          <p:nvPr/>
        </p:nvSpPr>
        <p:spPr>
          <a:xfrm>
            <a:off x="101159" y="232766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Siber 3.ders tekrar ediyoruz!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81149D-2FCA-214A-BBBF-237DD60C9651}"/>
              </a:ext>
            </a:extLst>
          </p:cNvPr>
          <p:cNvSpPr txBox="1"/>
          <p:nvPr/>
        </p:nvSpPr>
        <p:spPr>
          <a:xfrm>
            <a:off x="852388" y="261957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Si3.teed!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E3EC0-B382-5F43-8A47-796F5F23A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3387" y="107699"/>
            <a:ext cx="2085311" cy="122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2929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b="1" dirty="0">
                <a:latin typeface="Arial" charset="0"/>
              </a:rPr>
              <a:t>Kill Chain (</a:t>
            </a:r>
            <a:r>
              <a:rPr lang="en-US" sz="1600" b="1" dirty="0" err="1">
                <a:latin typeface="Arial" charset="0"/>
              </a:rPr>
              <a:t>Ölüm</a:t>
            </a:r>
            <a:r>
              <a:rPr lang="en-US" sz="1600" b="1" dirty="0">
                <a:latin typeface="Arial" charset="0"/>
              </a:rPr>
              <a:t> </a:t>
            </a:r>
            <a:r>
              <a:rPr lang="en-US" sz="1600" b="1" dirty="0" err="1">
                <a:latin typeface="Arial" charset="0"/>
              </a:rPr>
              <a:t>Zinciri</a:t>
            </a:r>
            <a:r>
              <a:rPr lang="en-US" sz="1600" b="1" dirty="0">
                <a:latin typeface="Arial" charset="0"/>
              </a:rPr>
              <a:t>)</a:t>
            </a:r>
            <a:br>
              <a:rPr lang="en-US" altLang="en-US" sz="1600" dirty="0"/>
            </a:br>
            <a:r>
              <a:rPr lang="tr-TR" dirty="0"/>
              <a:t>Siber Savunmada </a:t>
            </a:r>
            <a:r>
              <a:rPr lang="en-US" dirty="0" err="1"/>
              <a:t>Ölüm</a:t>
            </a:r>
            <a:r>
              <a:rPr lang="tr-TR" dirty="0"/>
              <a:t> Zinciri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3"/>
            <a:ext cx="8855868" cy="41297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err="1"/>
              <a:t>Kill</a:t>
            </a:r>
            <a:r>
              <a:rPr lang="tr-TR" dirty="0"/>
              <a:t> </a:t>
            </a:r>
            <a:r>
              <a:rPr lang="tr-TR" dirty="0" err="1"/>
              <a:t>Chain</a:t>
            </a:r>
            <a:r>
              <a:rPr lang="tr-TR" dirty="0"/>
              <a:t>, bir bilişim sistemleri saldırısının aşamalarıdır.</a:t>
            </a:r>
            <a:r>
              <a:rPr lang="en-US" dirty="0"/>
              <a:t> </a:t>
            </a:r>
          </a:p>
          <a:p>
            <a:pPr marL="142875" lvl="1" indent="0">
              <a:buNone/>
            </a:pPr>
            <a:r>
              <a:rPr lang="en-US" b="1" dirty="0"/>
              <a:t>1. </a:t>
            </a:r>
            <a:r>
              <a:rPr lang="en-US" b="1" dirty="0" err="1"/>
              <a:t>Keşif</a:t>
            </a:r>
            <a:r>
              <a:rPr lang="en-US" b="1" dirty="0"/>
              <a:t> (Reconnaissance)</a:t>
            </a:r>
            <a:r>
              <a:rPr lang="en-US" dirty="0"/>
              <a:t> – </a:t>
            </a:r>
            <a:r>
              <a:rPr lang="tr-TR" dirty="0"/>
              <a:t>Bilgi Toplar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2. </a:t>
            </a:r>
            <a:r>
              <a:rPr lang="en-US" b="1" dirty="0" err="1"/>
              <a:t>Silahlanma</a:t>
            </a:r>
            <a:r>
              <a:rPr lang="en-US" b="1" dirty="0"/>
              <a:t> (</a:t>
            </a:r>
            <a:r>
              <a:rPr lang="en-US" b="1" dirty="0" err="1"/>
              <a:t>Weaponization</a:t>
            </a:r>
            <a:r>
              <a:rPr lang="en-US" b="1" dirty="0"/>
              <a:t>)</a:t>
            </a:r>
          </a:p>
          <a:p>
            <a:pPr marL="142875" lvl="1" indent="0">
              <a:buNone/>
            </a:pPr>
            <a:r>
              <a:rPr lang="en-US" dirty="0"/>
              <a:t> - </a:t>
            </a:r>
            <a:r>
              <a:rPr lang="tr-TR" dirty="0"/>
              <a:t>Hedef</a:t>
            </a:r>
            <a:r>
              <a:rPr lang="en-US" dirty="0"/>
              <a:t>e </a:t>
            </a:r>
            <a:r>
              <a:rPr lang="en-US" dirty="0" err="1"/>
              <a:t>yönelik</a:t>
            </a:r>
            <a:r>
              <a:rPr lang="tr-TR" dirty="0"/>
              <a:t> </a:t>
            </a:r>
            <a:r>
              <a:rPr lang="en-US" dirty="0" err="1"/>
              <a:t>istismar</a:t>
            </a:r>
            <a:r>
              <a:rPr lang="en-US" dirty="0"/>
              <a:t> </a:t>
            </a:r>
            <a:r>
              <a:rPr lang="tr-TR" dirty="0"/>
              <a:t>ve kötü niyetli yük oluşturur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3. </a:t>
            </a:r>
            <a:r>
              <a:rPr lang="en-US" b="1" dirty="0" err="1"/>
              <a:t>İletme</a:t>
            </a:r>
            <a:r>
              <a:rPr lang="en-US" b="1" dirty="0"/>
              <a:t> (Delivery)</a:t>
            </a:r>
          </a:p>
          <a:p>
            <a:pPr marL="142875" lvl="1" indent="0">
              <a:buNone/>
            </a:pPr>
            <a:r>
              <a:rPr lang="en-US" dirty="0"/>
              <a:t> -  </a:t>
            </a:r>
            <a:r>
              <a:rPr lang="tr-TR" dirty="0"/>
              <a:t>İstismar ve kötü amaçlı yükü hedefe gönderir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4. </a:t>
            </a:r>
            <a:r>
              <a:rPr lang="en-US" b="1" dirty="0" err="1"/>
              <a:t>Sömürme</a:t>
            </a:r>
            <a:r>
              <a:rPr lang="en-US" b="1" dirty="0"/>
              <a:t> (Exploitation)</a:t>
            </a:r>
          </a:p>
          <a:p>
            <a:pPr marL="142875" lvl="1" indent="0">
              <a:buNone/>
            </a:pPr>
            <a:r>
              <a:rPr lang="en-US" dirty="0"/>
              <a:t> – </a:t>
            </a:r>
            <a:r>
              <a:rPr lang="tr-TR" dirty="0"/>
              <a:t>İstismarı yürütür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5. </a:t>
            </a:r>
            <a:r>
              <a:rPr lang="en-US" b="1" dirty="0" err="1"/>
              <a:t>Yükleme</a:t>
            </a:r>
            <a:r>
              <a:rPr lang="en-US" b="1" dirty="0"/>
              <a:t> (Installation)</a:t>
            </a:r>
          </a:p>
          <a:p>
            <a:pPr marL="142875" lvl="1" indent="0">
              <a:buNone/>
            </a:pPr>
            <a:r>
              <a:rPr lang="en-US" dirty="0"/>
              <a:t> -  </a:t>
            </a:r>
            <a:r>
              <a:rPr lang="tr-TR" dirty="0"/>
              <a:t>Kötü amaçlı yazılımları ve arka kapıları yükler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6. </a:t>
            </a:r>
            <a:r>
              <a:rPr lang="en-US" b="1" dirty="0" err="1"/>
              <a:t>Komuta</a:t>
            </a:r>
            <a:r>
              <a:rPr lang="en-US" b="1" dirty="0"/>
              <a:t> &amp; </a:t>
            </a:r>
            <a:r>
              <a:rPr lang="en-US" b="1" dirty="0" err="1"/>
              <a:t>Kontrol</a:t>
            </a:r>
            <a:r>
              <a:rPr lang="en-US" b="1" dirty="0"/>
              <a:t> (Command &amp; Control, C2)</a:t>
            </a:r>
          </a:p>
          <a:p>
            <a:pPr lvl="1">
              <a:buFontTx/>
              <a:buChar char="-"/>
            </a:pPr>
            <a:r>
              <a:rPr lang="tr-TR" dirty="0"/>
              <a:t>Bir komut ve kontrol kanalından veya sunucudan </a:t>
            </a:r>
            <a:br>
              <a:rPr lang="en-US" dirty="0"/>
            </a:br>
            <a:r>
              <a:rPr lang="tr-TR" dirty="0"/>
              <a:t>uzaktan kontrol.</a:t>
            </a:r>
            <a:endParaRPr lang="en-US" dirty="0"/>
          </a:p>
          <a:p>
            <a:pPr marL="142875" lvl="1" indent="0">
              <a:buNone/>
            </a:pPr>
            <a:r>
              <a:rPr lang="en-US" b="1" dirty="0"/>
              <a:t>7. </a:t>
            </a:r>
            <a:r>
              <a:rPr lang="en-US" b="1" dirty="0" err="1"/>
              <a:t>Eylem</a:t>
            </a:r>
            <a:r>
              <a:rPr lang="en-US" b="1" dirty="0"/>
              <a:t> (Actions On Objectives)</a:t>
            </a:r>
          </a:p>
          <a:p>
            <a:pPr marL="142875" lvl="1" indent="0">
              <a:buNone/>
            </a:pPr>
            <a:r>
              <a:rPr lang="en-US" dirty="0"/>
              <a:t> – </a:t>
            </a:r>
            <a:r>
              <a:rPr lang="tr-TR" dirty="0"/>
              <a:t>Diğer aygıtlara kötü amaçlı eylemler veya ek saldırılar gerçekleştirir</a:t>
            </a:r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90E7B-9E10-4BBD-A204-8CC70B27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01" y="1626076"/>
            <a:ext cx="4603033" cy="262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9758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 sz="1600" dirty="0"/>
            </a:br>
            <a:r>
              <a:rPr lang="en-US" dirty="0"/>
              <a:t>EK SLIDE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04" y="420168"/>
            <a:ext cx="6322504" cy="4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8213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/>
              <a:t>Davranış Odaklı Güvenlik</a:t>
            </a:r>
            <a:br>
              <a:rPr lang="en-US" altLang="en-US" sz="1600" dirty="0"/>
            </a:br>
            <a:r>
              <a:rPr lang="tr-TR" dirty="0"/>
              <a:t>Davranış Odaklı Güvenlik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Honeypots (Bal </a:t>
            </a:r>
            <a:r>
              <a:rPr lang="en-US" dirty="0" err="1"/>
              <a:t>Küpü</a:t>
            </a:r>
            <a:r>
              <a:rPr lang="en-US" dirty="0"/>
              <a:t>)</a:t>
            </a:r>
          </a:p>
          <a:p>
            <a:pPr lvl="1"/>
            <a:r>
              <a:rPr lang="tr-TR" dirty="0"/>
              <a:t>Saldırganın tahmin edilebilir davranışına hitap ederek saldırganı cezbeder</a:t>
            </a:r>
            <a:endParaRPr lang="en-US" dirty="0"/>
          </a:p>
          <a:p>
            <a:pPr lvl="1"/>
            <a:r>
              <a:rPr lang="tr-TR" dirty="0"/>
              <a:t>Saldırganların davranışlarını yakalar, kaydeder ve analiz eder</a:t>
            </a:r>
            <a:endParaRPr lang="en-US" dirty="0"/>
          </a:p>
          <a:p>
            <a:pPr lvl="1"/>
            <a:r>
              <a:rPr lang="tr-TR" dirty="0"/>
              <a:t>Yönetici daha fazla bilgi edinebilir ve daha iyi savunma yapabilir</a:t>
            </a:r>
            <a:endParaRPr lang="en-US" dirty="0"/>
          </a:p>
          <a:p>
            <a:r>
              <a:rPr lang="tr-TR" dirty="0"/>
              <a:t>Cisco’nun Siber Tehdit Savunması Çözüm Mimarisi</a:t>
            </a:r>
            <a:endParaRPr lang="en-US" dirty="0"/>
          </a:p>
          <a:p>
            <a:pPr lvl="1"/>
            <a:r>
              <a:rPr lang="tr-TR" dirty="0"/>
              <a:t>Davranış tabanlı algılama ve göstergeleri kullanır</a:t>
            </a:r>
            <a:endParaRPr lang="en-US" dirty="0"/>
          </a:p>
          <a:p>
            <a:pPr lvl="1"/>
            <a:r>
              <a:rPr lang="tr-TR" dirty="0"/>
              <a:t>Daha fazla görünürlük, bağlam</a:t>
            </a:r>
            <a:r>
              <a:rPr lang="en-US" dirty="0"/>
              <a:t> (context)</a:t>
            </a:r>
            <a:r>
              <a:rPr lang="tr-TR" dirty="0"/>
              <a:t> ve </a:t>
            </a:r>
            <a:br>
              <a:rPr lang="en-US" dirty="0"/>
            </a:br>
            <a:r>
              <a:rPr lang="tr-TR" dirty="0"/>
              <a:t>kontrol sağla</a:t>
            </a:r>
            <a:r>
              <a:rPr lang="en-US" dirty="0"/>
              <a:t>r</a:t>
            </a:r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9D07E-30D1-4B55-A9A5-F6B9A621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04" y="2234517"/>
            <a:ext cx="4198372" cy="24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522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NetFlow</a:t>
            </a:r>
            <a:r>
              <a:rPr lang="en-US" sz="1600" dirty="0">
                <a:latin typeface="Arial" charset="0"/>
              </a:rPr>
              <a:t> and </a:t>
            </a:r>
            <a:r>
              <a:rPr lang="en-US" sz="1600" dirty="0" err="1">
                <a:latin typeface="Arial" charset="0"/>
              </a:rPr>
              <a:t>Siber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Saldırılar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Netflow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Ağ üzerinden akan veriler hakkında bilgi toplama</a:t>
            </a:r>
            <a:endParaRPr lang="en-US" dirty="0"/>
          </a:p>
          <a:p>
            <a:r>
              <a:rPr lang="tr-TR" dirty="0"/>
              <a:t>Davranış tabanlı tespit ve analizdeki önemli bileşenler</a:t>
            </a:r>
            <a:r>
              <a:rPr lang="en-US" dirty="0"/>
              <a:t> </a:t>
            </a:r>
            <a:r>
              <a:rPr lang="en-US" dirty="0" err="1"/>
              <a:t>barındırır</a:t>
            </a:r>
            <a:endParaRPr lang="en-US" dirty="0"/>
          </a:p>
          <a:p>
            <a:r>
              <a:rPr lang="tr-TR" dirty="0"/>
              <a:t>Temel davranışlar</a:t>
            </a:r>
            <a:r>
              <a:rPr lang="en-US" dirty="0" err="1"/>
              <a:t>ı</a:t>
            </a:r>
            <a:r>
              <a:rPr lang="tr-TR" dirty="0"/>
              <a:t> belirle</a:t>
            </a:r>
            <a:r>
              <a:rPr lang="en-US" dirty="0"/>
              <a:t>r</a:t>
            </a:r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9FEF7-BD61-4733-BB2C-0DC22591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94" y="1937198"/>
            <a:ext cx="5025450" cy="27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041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4.3 </a:t>
            </a:r>
            <a:r>
              <a:rPr lang="tr-TR" dirty="0"/>
              <a:t>Cisco’nun Siber Güvenliğe Yaklaşımı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3803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CSIRT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CSIRT</a:t>
            </a:r>
            <a:r>
              <a:rPr lang="en-US" dirty="0">
                <a:latin typeface="Arial" charset="0"/>
              </a:rPr>
              <a:t> -</a:t>
            </a:r>
            <a:r>
              <a:rPr lang="en-US" sz="1800" dirty="0"/>
              <a:t>Computer Security Incident Response Team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b="1" dirty="0"/>
              <a:t>CSIRT    = SOME (Siber Olaylara Müdahale Ekibi)</a:t>
            </a:r>
          </a:p>
          <a:p>
            <a:pPr lvl="1"/>
            <a:r>
              <a:rPr lang="tr-TR" dirty="0"/>
              <a:t>Bilgisayar güvenliği olaylarıyla ilgili kapsamlı araştırmalar yaparak şirket, sistem ve veri korumasının sağlanmasına yardımcı olur</a:t>
            </a:r>
            <a:endParaRPr lang="en-US" dirty="0"/>
          </a:p>
          <a:p>
            <a:pPr lvl="1"/>
            <a:r>
              <a:rPr lang="tr-TR" b="1" dirty="0" err="1"/>
              <a:t>proaktif</a:t>
            </a:r>
            <a:r>
              <a:rPr lang="tr-TR" b="1" dirty="0"/>
              <a:t> tehdit değerlendirmesi</a:t>
            </a:r>
            <a:r>
              <a:rPr lang="tr-TR" dirty="0"/>
              <a:t>, etki azaltma planlaması, olay eğilimi analizi ve güvenlik mimarisi incelemesi sağlar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9532C-13D6-44AC-9CA9-F85FFE55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34" y="2236260"/>
            <a:ext cx="4138008" cy="2395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233A9-5F79-448A-98A4-0B72C0D72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840" y="2296101"/>
            <a:ext cx="1879529" cy="22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295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68B869-679B-F647-BE03-43723114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SOC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041BA-EAC1-4644-8E42-D9D0EB98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6" y="798944"/>
            <a:ext cx="7741227" cy="42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48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Güvenlik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Oyun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Kitabı</a:t>
            </a:r>
            <a:br>
              <a:rPr lang="en-US" altLang="en-US" sz="1600" dirty="0"/>
            </a:br>
            <a:r>
              <a:rPr lang="en-US" dirty="0" err="1">
                <a:latin typeface="Arial" charset="0"/>
              </a:rPr>
              <a:t>Güvenlik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Oyun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Kitabı</a:t>
            </a:r>
            <a:r>
              <a:rPr lang="en-US" dirty="0">
                <a:latin typeface="Arial" charset="0"/>
              </a:rPr>
              <a:t>  (Security Playbook)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Olay tespiti ve yanıtına yol açan güvenlik olayı veri kaynaklarına karşı tekrarlanabilir sorguların toplanması</a:t>
            </a:r>
            <a:endParaRPr lang="en-US" dirty="0"/>
          </a:p>
          <a:p>
            <a:r>
              <a:rPr lang="tr-TR" dirty="0"/>
              <a:t>Neyi başarma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çalışıyor</a:t>
            </a:r>
            <a:r>
              <a:rPr lang="en-US" dirty="0"/>
              <a:t>?</a:t>
            </a:r>
          </a:p>
          <a:p>
            <a:pPr lvl="1"/>
            <a:r>
              <a:rPr lang="tr-TR" dirty="0"/>
              <a:t>Kötü amaçlı yazılım bulaşmış makineleri tespit edin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Şüpheli ağ etkinliğini tespit </a:t>
            </a:r>
            <a:r>
              <a:rPr lang="tr-TR" dirty="0" err="1"/>
              <a:t>edi</a:t>
            </a:r>
            <a:r>
              <a:rPr lang="en-US" dirty="0"/>
              <a:t>n.</a:t>
            </a:r>
          </a:p>
          <a:p>
            <a:pPr lvl="1"/>
            <a:r>
              <a:rPr lang="tr-TR" dirty="0"/>
              <a:t>Düzensiz kimlik doğrulama girişimlerini tespit edin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Gelen ve giden trafiği tanımlayın ve anlayın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Eğilimler, istatistikler ve sayımlar dahil özet bilgiler </a:t>
            </a:r>
            <a:r>
              <a:rPr lang="en-US" dirty="0" err="1"/>
              <a:t>sağlayın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İstatistiklere ve metriklere kullanılabilir ve hızlı erişim </a:t>
            </a:r>
            <a:br>
              <a:rPr lang="en-US" dirty="0"/>
            </a:br>
            <a:r>
              <a:rPr lang="tr-TR" dirty="0"/>
              <a:t>sağlayın.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Etkinlikleri tüm ilgili veri kaynaklarıyla ilişkilendirin.</a:t>
            </a:r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7807-53D6-4ECB-9717-564B03AD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015" y="1454727"/>
            <a:ext cx="3664468" cy="23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9757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/>
              <a:t>Olay Önleme ve Tespit Araçları</a:t>
            </a:r>
            <a:br>
              <a:rPr lang="en-US" sz="1600" dirty="0">
                <a:latin typeface="Arial" charset="0"/>
              </a:rPr>
            </a:br>
            <a:r>
              <a:rPr lang="tr-TR" dirty="0"/>
              <a:t>Olay Önleme ve Tespit Araçları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SIEM – </a:t>
            </a:r>
            <a:r>
              <a:rPr lang="en-US" dirty="0" err="1"/>
              <a:t>Tehdit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Olay </a:t>
            </a:r>
            <a:r>
              <a:rPr lang="en-US" dirty="0" err="1"/>
              <a:t>Yönetimi</a:t>
            </a:r>
            <a:r>
              <a:rPr lang="en-US" dirty="0"/>
              <a:t> (Security Information and Event Management)</a:t>
            </a:r>
          </a:p>
          <a:p>
            <a:pPr lvl="1"/>
            <a:r>
              <a:rPr lang="tr-TR" dirty="0"/>
              <a:t>Ağdaki güvenlik cihazlarından güvenlik uyarılarını, günlükleri ve diğer gerçek zamanlı ve geçmiş verileri toplayan ve analiz eden yazılım</a:t>
            </a:r>
            <a:endParaRPr lang="en-US" dirty="0"/>
          </a:p>
          <a:p>
            <a:r>
              <a:rPr lang="en-US" dirty="0"/>
              <a:t>DLP – </a:t>
            </a:r>
            <a:r>
              <a:rPr lang="tr-TR" dirty="0"/>
              <a:t>Veri Kaybını Önleme</a:t>
            </a:r>
            <a:r>
              <a:rPr lang="en-US" dirty="0"/>
              <a:t> (Data Loss Prevention)</a:t>
            </a:r>
          </a:p>
          <a:p>
            <a:pPr lvl="1"/>
            <a:r>
              <a:rPr lang="tr-TR" dirty="0"/>
              <a:t>Hassas verilerin çalınmasını veya ağdan kaçmasını engeller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tr-TR" dirty="0" err="1"/>
              <a:t>erileri</a:t>
            </a:r>
            <a:r>
              <a:rPr lang="tr-TR" dirty="0"/>
              <a:t> izlemek ve korumak için </a:t>
            </a:r>
            <a:r>
              <a:rPr lang="en-US" dirty="0"/>
              <a:t>ü</a:t>
            </a:r>
            <a:r>
              <a:rPr lang="tr-TR" dirty="0"/>
              <a:t>ç farklı </a:t>
            </a:r>
            <a:br>
              <a:rPr lang="en-US" dirty="0"/>
            </a:br>
            <a:r>
              <a:rPr lang="tr-TR" dirty="0"/>
              <a:t>durum tasarım</a:t>
            </a:r>
            <a:r>
              <a:rPr lang="en-US" dirty="0" err="1"/>
              <a:t>ı</a:t>
            </a:r>
            <a:r>
              <a:rPr lang="en-US" dirty="0"/>
              <a:t> </a:t>
            </a:r>
            <a:r>
              <a:rPr lang="en-US" dirty="0" err="1"/>
              <a:t>içerir</a:t>
            </a:r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Cisco Identity Services Engine </a:t>
            </a:r>
            <a:r>
              <a:rPr lang="en-US" dirty="0"/>
              <a:t>(Cisco ISE) </a:t>
            </a:r>
            <a:br>
              <a:rPr lang="en-US" dirty="0"/>
            </a:b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TrustSec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tr-TR" dirty="0"/>
              <a:t>Rol tabanlı erişim kontrol politikalarını kullanır</a:t>
            </a:r>
            <a:endParaRPr lang="en-CA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D5ED79-E4FC-4218-8728-E9F29CD5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818" y="2363010"/>
            <a:ext cx="4671858" cy="234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361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IDS </a:t>
            </a:r>
            <a:r>
              <a:rPr lang="en-US" sz="1600" dirty="0" err="1">
                <a:latin typeface="Arial" charset="0"/>
              </a:rPr>
              <a:t>ve</a:t>
            </a:r>
            <a:r>
              <a:rPr lang="en-US" sz="1600" dirty="0">
                <a:latin typeface="Arial" charset="0"/>
              </a:rPr>
              <a:t> IPS</a:t>
            </a:r>
            <a:br>
              <a:rPr lang="en-US" sz="1600" dirty="0">
                <a:latin typeface="Arial" charset="0"/>
              </a:rPr>
            </a:br>
            <a:r>
              <a:rPr lang="en-US" dirty="0">
                <a:latin typeface="Arial" charset="0"/>
              </a:rPr>
              <a:t>IDS </a:t>
            </a:r>
            <a:r>
              <a:rPr lang="en-US" dirty="0" err="1">
                <a:latin typeface="Arial" charset="0"/>
              </a:rPr>
              <a:t>ve</a:t>
            </a:r>
            <a:r>
              <a:rPr lang="en-US" dirty="0">
                <a:latin typeface="Arial" charset="0"/>
              </a:rPr>
              <a:t> IPS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IDS - Saldırı Tespit Sistemi</a:t>
            </a:r>
            <a:r>
              <a:rPr lang="en-US" b="1" dirty="0"/>
              <a:t> (Intrusion Detection System)</a:t>
            </a:r>
          </a:p>
          <a:p>
            <a:pPr lvl="1"/>
            <a:r>
              <a:rPr lang="tr-TR" dirty="0"/>
              <a:t>Genellikle çevrimdışı</a:t>
            </a:r>
            <a:r>
              <a:rPr lang="en-US" dirty="0"/>
              <a:t> </a:t>
            </a:r>
            <a:r>
              <a:rPr lang="en-US" dirty="0" err="1"/>
              <a:t>çalıştırılır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Saldırıları engellemez.</a:t>
            </a:r>
            <a:endParaRPr lang="en-US" dirty="0"/>
          </a:p>
          <a:p>
            <a:pPr lvl="1"/>
            <a:r>
              <a:rPr lang="en-US" dirty="0" err="1"/>
              <a:t>Saldırıları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Eder</a:t>
            </a:r>
            <a:r>
              <a:rPr lang="tr-TR" dirty="0"/>
              <a:t>, </a:t>
            </a:r>
            <a:r>
              <a:rPr lang="en-US" dirty="0"/>
              <a:t>Log </a:t>
            </a:r>
            <a:r>
              <a:rPr lang="en-US" dirty="0" err="1"/>
              <a:t>Gönderir</a:t>
            </a:r>
            <a:r>
              <a:rPr lang="en-US" dirty="0"/>
              <a:t> </a:t>
            </a:r>
            <a:r>
              <a:rPr lang="tr-TR" dirty="0"/>
              <a:t>ve </a:t>
            </a:r>
            <a:r>
              <a:rPr lang="en-US" dirty="0"/>
              <a:t>R</a:t>
            </a:r>
            <a:r>
              <a:rPr lang="tr-TR" dirty="0" err="1"/>
              <a:t>aporla</a:t>
            </a:r>
            <a:r>
              <a:rPr lang="en-US" dirty="0"/>
              <a:t>r</a:t>
            </a:r>
          </a:p>
          <a:p>
            <a:r>
              <a:rPr lang="en-US" b="1" dirty="0"/>
              <a:t>IPS – </a:t>
            </a:r>
            <a:r>
              <a:rPr lang="en-US" b="1" dirty="0" err="1"/>
              <a:t>Saldırı</a:t>
            </a:r>
            <a:r>
              <a:rPr lang="en-US" b="1" dirty="0"/>
              <a:t> </a:t>
            </a:r>
            <a:r>
              <a:rPr lang="tr-TR" b="1" dirty="0"/>
              <a:t>Önleme Sistemi</a:t>
            </a:r>
            <a:r>
              <a:rPr lang="en-US" b="1" dirty="0"/>
              <a:t> (Intrusion Prevention System)</a:t>
            </a:r>
          </a:p>
          <a:p>
            <a:pPr lvl="1"/>
            <a:r>
              <a:rPr lang="en-US" dirty="0" err="1"/>
              <a:t>Pozitif</a:t>
            </a:r>
            <a:r>
              <a:rPr lang="tr-TR" dirty="0"/>
              <a:t> bir kurala veya imza eşleşmesine dayalı olarak trafiği engelleme veya reddetme yeteneği</a:t>
            </a:r>
            <a:r>
              <a:rPr lang="en-US" dirty="0"/>
              <a:t> </a:t>
            </a:r>
            <a:r>
              <a:rPr lang="en-US" dirty="0" err="1"/>
              <a:t>barındırır</a:t>
            </a:r>
            <a:r>
              <a:rPr lang="en-US" dirty="0"/>
              <a:t>.</a:t>
            </a:r>
          </a:p>
          <a:p>
            <a:r>
              <a:rPr lang="en-US" dirty="0"/>
              <a:t>IDS/IPS </a:t>
            </a:r>
            <a:r>
              <a:rPr lang="en-US" dirty="0" err="1"/>
              <a:t>sistemleri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Snort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Sourcefire (Cisco) </a:t>
            </a:r>
          </a:p>
          <a:p>
            <a:endParaRPr lang="en-CA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3828-C65D-4075-BDE7-0CE9172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272" y="3019850"/>
            <a:ext cx="5197079" cy="16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96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C0C6C-6AC9-4A47-A7F0-CB0E6AEC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Sosyal Mühendislik!</a:t>
            </a:r>
          </a:p>
        </p:txBody>
      </p:sp>
      <p:pic>
        <p:nvPicPr>
          <p:cNvPr id="4" name="Picture 2" descr="kevin mitnick ile ilgili gÃ¶rsel sonucu">
            <a:extLst>
              <a:ext uri="{FF2B5EF4-FFF2-40B4-BE49-F238E27FC236}">
                <a16:creationId xmlns:a16="http://schemas.microsoft.com/office/drawing/2014/main" id="{810B00AD-C6B4-164C-850D-39415CA2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20" y="47857"/>
            <a:ext cx="795571" cy="7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4D29B6-1BC8-8F43-802D-146CCC7FD13A}"/>
              </a:ext>
            </a:extLst>
          </p:cNvPr>
          <p:cNvSpPr/>
          <p:nvPr/>
        </p:nvSpPr>
        <p:spPr>
          <a:xfrm>
            <a:off x="250190" y="798944"/>
            <a:ext cx="8162290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Kevin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tr-TR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Mitnick</a:t>
            </a: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. 56 yaşında (06-08-1963). Gelmiş geçmiş en büyük hacker olarak kabul ediliyor.</a:t>
            </a: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5 yıl hapiste kaldıktan sonra 2000 yılında koşullu olarak serbest bırakıldı.</a:t>
            </a: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rgbClr val="000000"/>
                </a:solidFill>
                <a:latin typeface="Times New Roman" panose="02020603050405020304" pitchFamily="18" charset="0"/>
              </a:rPr>
              <a:t>Koşullardan birisi telefona ve bilgisayara dokunmamaktı.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62181-1C13-F742-9824-2BD4802BA3CA}"/>
              </a:ext>
            </a:extLst>
          </p:cNvPr>
          <p:cNvSpPr/>
          <p:nvPr/>
        </p:nvSpPr>
        <p:spPr>
          <a:xfrm>
            <a:off x="177800" y="2639988"/>
            <a:ext cx="8788400" cy="186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tr-TR" altLang="tr-TR" sz="2200" dirty="0" err="1"/>
              <a:t>Kevin</a:t>
            </a:r>
            <a:r>
              <a:rPr lang="tr-TR" altLang="tr-TR" sz="2200" dirty="0"/>
              <a:t> </a:t>
            </a:r>
            <a:r>
              <a:rPr lang="tr-TR" altLang="tr-TR" sz="2200" dirty="0" err="1"/>
              <a:t>Mitnick</a:t>
            </a:r>
            <a:r>
              <a:rPr lang="tr-TR" altLang="tr-TR" sz="2200" dirty="0"/>
              <a:t>!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tr-TR" altLang="tr-TR" sz="1900" dirty="0"/>
              <a:t>“Sosyal Mühendislik Cephanemdeki En Güçlü Silahlardan Biriydi”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tr-TR" altLang="tr-TR" sz="1900" dirty="0"/>
              <a:t>“İnsan Unsuru Aslında Güvenliğin En Zayıf Halkasıdır”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tr-TR" altLang="tr-TR" sz="1900" dirty="0"/>
              <a:t>“Sorun Makinelerde Değil, İnsan Unsurunda”</a:t>
            </a:r>
          </a:p>
        </p:txBody>
      </p:sp>
    </p:spTree>
    <p:extLst>
      <p:ext uri="{BB962C8B-B14F-4D97-AF65-F5344CB8AC3E}">
        <p14:creationId xmlns:p14="http://schemas.microsoft.com/office/powerpoint/2010/main" val="17768953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4.4 Bölüm </a:t>
            </a:r>
            <a:r>
              <a:rPr lang="en-US" dirty="0" err="1"/>
              <a:t>Özeti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0008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err="1">
                <a:latin typeface="Arial" charset="0"/>
              </a:rPr>
              <a:t>Özet</a:t>
            </a:r>
            <a:br>
              <a:rPr lang="en-US" sz="1600" dirty="0">
                <a:latin typeface="Arial" charset="0"/>
              </a:rPr>
            </a:br>
            <a:r>
              <a:rPr lang="en-US" dirty="0">
                <a:latin typeface="Arial" charset="0"/>
              </a:rPr>
              <a:t>Bölüm </a:t>
            </a:r>
            <a:r>
              <a:rPr lang="en-US" dirty="0" err="1">
                <a:latin typeface="Arial" charset="0"/>
              </a:rPr>
              <a:t>Özeti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400" dirty="0"/>
              <a:t>Çeşitli güvenlik duvarı</a:t>
            </a:r>
            <a:r>
              <a:rPr lang="en-US" sz="1400" dirty="0"/>
              <a:t> </a:t>
            </a:r>
            <a:r>
              <a:rPr lang="en-US" sz="1400" dirty="0" err="1"/>
              <a:t>tiplerini</a:t>
            </a:r>
            <a:r>
              <a:rPr lang="tr-TR" sz="1400" dirty="0"/>
              <a:t> ve güvenlik cihazlarını tanımlayın.</a:t>
            </a:r>
            <a:endParaRPr lang="en-US" sz="1400" dirty="0"/>
          </a:p>
          <a:p>
            <a:r>
              <a:rPr lang="en-US" sz="1400" dirty="0" err="1"/>
              <a:t>Gerçek</a:t>
            </a:r>
            <a:r>
              <a:rPr lang="en-US" sz="1400" dirty="0"/>
              <a:t> </a:t>
            </a:r>
            <a:r>
              <a:rPr lang="en-US" sz="1400" dirty="0" err="1"/>
              <a:t>zamanlı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k</a:t>
            </a:r>
            <a:r>
              <a:rPr lang="tr-TR" sz="1400" dirty="0" err="1"/>
              <a:t>ötü</a:t>
            </a:r>
            <a:r>
              <a:rPr lang="tr-TR" sz="1400" dirty="0"/>
              <a:t> amaçlı yazılımları ve saldırıları tespit etmek için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tr-TR" sz="1400" dirty="0"/>
              <a:t>farklı yöntemleri açıklayın.</a:t>
            </a:r>
            <a:endParaRPr lang="en-US" sz="1400" dirty="0"/>
          </a:p>
          <a:p>
            <a:r>
              <a:rPr lang="tr-TR" sz="1400" dirty="0"/>
              <a:t>Kuruluşlar için en iyi güvenlik uygulamalarını açıklayın.</a:t>
            </a:r>
            <a:endParaRPr lang="en-US" sz="1400" dirty="0"/>
          </a:p>
          <a:p>
            <a:r>
              <a:rPr lang="tr-TR" sz="1400" dirty="0" err="1"/>
              <a:t>Botnet</a:t>
            </a:r>
            <a:r>
              <a:rPr lang="tr-TR" sz="1400" dirty="0"/>
              <a:t>, </a:t>
            </a:r>
            <a:r>
              <a:rPr lang="tr-TR" sz="1400" dirty="0" err="1"/>
              <a:t>kill</a:t>
            </a:r>
            <a:r>
              <a:rPr lang="tr-TR" sz="1400" dirty="0"/>
              <a:t> </a:t>
            </a:r>
            <a:r>
              <a:rPr lang="tr-TR" sz="1400" dirty="0" err="1"/>
              <a:t>chain</a:t>
            </a:r>
            <a:r>
              <a:rPr lang="tr-TR" sz="1400" dirty="0"/>
              <a:t> ve davranışa dayalı güvenliği tanımlayın.</a:t>
            </a:r>
            <a:endParaRPr lang="en-US" sz="1400" dirty="0"/>
          </a:p>
          <a:p>
            <a:r>
              <a:rPr lang="tr-TR" sz="1400" dirty="0" err="1"/>
              <a:t>Netflow'un</a:t>
            </a:r>
            <a:r>
              <a:rPr lang="tr-TR" sz="1400" dirty="0"/>
              <a:t> siber saldırılara karşı savunmaya nasıl yardımcı olabileceğini açıklayın.</a:t>
            </a:r>
            <a:endParaRPr lang="en-US" sz="1400" dirty="0"/>
          </a:p>
          <a:p>
            <a:r>
              <a:rPr lang="tr-TR" sz="1400" dirty="0"/>
              <a:t>Cisco'da CSIRT işlevini tanımlayın.</a:t>
            </a:r>
            <a:endParaRPr lang="en-US" sz="1400" dirty="0"/>
          </a:p>
          <a:p>
            <a:r>
              <a:rPr lang="en-US" sz="1400" dirty="0"/>
              <a:t>Security </a:t>
            </a:r>
            <a:r>
              <a:rPr lang="en-US" sz="1400" dirty="0" err="1"/>
              <a:t>Playbook’un</a:t>
            </a:r>
            <a:r>
              <a:rPr lang="en-US" sz="1400" dirty="0"/>
              <a:t> </a:t>
            </a:r>
            <a:r>
              <a:rPr lang="en-US" sz="1400" dirty="0" err="1"/>
              <a:t>amacını</a:t>
            </a:r>
            <a:r>
              <a:rPr lang="en-US" sz="1400" dirty="0"/>
              <a:t> </a:t>
            </a:r>
            <a:r>
              <a:rPr lang="en-US" sz="1400" dirty="0" err="1"/>
              <a:t>açıklayın</a:t>
            </a:r>
            <a:r>
              <a:rPr lang="en-US" sz="1400" dirty="0"/>
              <a:t>.</a:t>
            </a:r>
          </a:p>
          <a:p>
            <a:r>
              <a:rPr lang="tr-TR" sz="1400" dirty="0"/>
              <a:t>Olay önleme ve </a:t>
            </a:r>
            <a:r>
              <a:rPr lang="en-US" sz="1400" dirty="0" err="1"/>
              <a:t>olay</a:t>
            </a:r>
            <a:r>
              <a:rPr lang="en-US" sz="1400" dirty="0"/>
              <a:t> </a:t>
            </a:r>
            <a:r>
              <a:rPr lang="tr-TR" sz="1400" dirty="0"/>
              <a:t>algılama için kullanılan araçları</a:t>
            </a:r>
            <a:r>
              <a:rPr lang="en-US" sz="1400" dirty="0"/>
              <a:t> </a:t>
            </a:r>
            <a:r>
              <a:rPr lang="en-US" sz="1400" dirty="0" err="1"/>
              <a:t>tanımlayın</a:t>
            </a:r>
            <a:r>
              <a:rPr lang="en-US" sz="1400" dirty="0"/>
              <a:t>.</a:t>
            </a:r>
          </a:p>
          <a:p>
            <a:r>
              <a:rPr lang="tr-TR" sz="1400" dirty="0"/>
              <a:t>IDS</a:t>
            </a:r>
            <a:r>
              <a:rPr lang="en-US" sz="1400" dirty="0"/>
              <a:t> (</a:t>
            </a:r>
            <a:r>
              <a:rPr lang="en-US" sz="1400" dirty="0" err="1"/>
              <a:t>Saldırı</a:t>
            </a:r>
            <a:r>
              <a:rPr lang="en-US" sz="1400" dirty="0"/>
              <a:t> </a:t>
            </a:r>
            <a:r>
              <a:rPr lang="en-US" sz="1400" dirty="0" err="1"/>
              <a:t>Tespit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)</a:t>
            </a:r>
            <a:r>
              <a:rPr lang="tr-TR" sz="1400" dirty="0"/>
              <a:t> ve IPS</a:t>
            </a:r>
            <a:r>
              <a:rPr lang="en-US" sz="1400" dirty="0"/>
              <a:t>’</a:t>
            </a:r>
            <a:r>
              <a:rPr lang="en-US" sz="1400" dirty="0" err="1"/>
              <a:t>i</a:t>
            </a:r>
            <a:r>
              <a:rPr lang="en-US" sz="1400" dirty="0"/>
              <a:t> (</a:t>
            </a:r>
            <a:r>
              <a:rPr lang="en-US" sz="1400" dirty="0" err="1"/>
              <a:t>Saldırı</a:t>
            </a:r>
            <a:r>
              <a:rPr lang="en-US" sz="1400" dirty="0"/>
              <a:t> </a:t>
            </a:r>
            <a:r>
              <a:rPr lang="en-US" sz="1400" dirty="0" err="1"/>
              <a:t>Önleme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) </a:t>
            </a:r>
            <a:r>
              <a:rPr lang="tr-TR" sz="1400" dirty="0"/>
              <a:t>tanımlayın.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911590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Bölüm 5: </a:t>
            </a:r>
            <a:r>
              <a:rPr lang="tr-TR" dirty="0"/>
              <a:t>Geleceğiniz Siber Güvenlik</a:t>
            </a:r>
            <a:r>
              <a:rPr lang="en-US" dirty="0"/>
              <a:t>t</a:t>
            </a:r>
            <a:r>
              <a:rPr lang="tr-TR" dirty="0"/>
              <a:t>e mi Olacak?</a:t>
            </a:r>
            <a:r>
              <a:rPr lang="en-US" dirty="0"/>
              <a:t>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2567617" cy="902174"/>
          </a:xfrm>
        </p:spPr>
        <p:txBody>
          <a:bodyPr/>
          <a:lstStyle/>
          <a:p>
            <a:r>
              <a:rPr lang="en-US" dirty="0"/>
              <a:t>Introduction to Cybersecurity v2.1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8989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5.1 </a:t>
            </a:r>
            <a:r>
              <a:rPr lang="tr-TR" dirty="0"/>
              <a:t>Siber Güvenlik Eğitimi ve Kariyer</a:t>
            </a:r>
            <a:endParaRPr lang="en-CA" dirty="0"/>
          </a:p>
          <a:p>
            <a:pPr lvl="1"/>
            <a:r>
              <a:rPr lang="tr-TR" dirty="0"/>
              <a:t>Siber güvenlik profesyonellerinin karşılaştığı yasal ve etik sorunları açıkla</a:t>
            </a:r>
            <a:r>
              <a:rPr lang="en-US" dirty="0"/>
              <a:t>yın</a:t>
            </a:r>
          </a:p>
          <a:p>
            <a:pPr lvl="3"/>
            <a:r>
              <a:rPr lang="tr-TR" dirty="0"/>
              <a:t>Bir siber güvenlik uzmanının karşılaştığı yasal ve etik sorunları tanımlayın.</a:t>
            </a:r>
            <a:r>
              <a:rPr lang="en-US" dirty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Bölüm 5 - </a:t>
            </a:r>
            <a:r>
              <a:rPr lang="tr-TR" dirty="0"/>
              <a:t>Bölümler ve Hedefler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582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5.1 </a:t>
            </a:r>
            <a:r>
              <a:rPr lang="tr-TR" dirty="0"/>
              <a:t>Siber Güvenlik Eğitimi ve Kariyer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2356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5E44D2-115F-EE4F-9B6C-8B99F7F0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90" y="514805"/>
            <a:ext cx="7585365" cy="4266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4CDEC1-8D4C-0A4E-92F9-19E51FB7B8BF}"/>
              </a:ext>
            </a:extLst>
          </p:cNvPr>
          <p:cNvSpPr txBox="1"/>
          <p:nvPr/>
        </p:nvSpPr>
        <p:spPr>
          <a:xfrm>
            <a:off x="1943100" y="145473"/>
            <a:ext cx="285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KİTAP! – SIZMA SANATI!</a:t>
            </a:r>
            <a:r>
              <a:rPr lang="en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04499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Kişisel Yasal Sorunlar</a:t>
            </a:r>
            <a:endParaRPr lang="en-US" altLang="ja-JP" dirty="0"/>
          </a:p>
          <a:p>
            <a:pPr lvl="1"/>
            <a:r>
              <a:rPr lang="en-US" altLang="ja-JP" dirty="0"/>
              <a:t>Be responsible with your skills</a:t>
            </a:r>
          </a:p>
          <a:p>
            <a:r>
              <a:rPr lang="tr-TR" dirty="0"/>
              <a:t>Kurumsal Yasal Konular</a:t>
            </a:r>
            <a:endParaRPr lang="en-US" altLang="ja-JP" dirty="0"/>
          </a:p>
          <a:p>
            <a:pPr lvl="1"/>
            <a:r>
              <a:rPr lang="tr-TR" dirty="0"/>
              <a:t>İşletmelerin siber güvenlik yasalarına uymaları gerekmektedir.</a:t>
            </a:r>
            <a:endParaRPr lang="en-US" dirty="0"/>
          </a:p>
          <a:p>
            <a:pPr lvl="1"/>
            <a:r>
              <a:rPr lang="tr-TR" dirty="0"/>
              <a:t>Yasayı </a:t>
            </a:r>
            <a:r>
              <a:rPr lang="en-US" dirty="0" err="1"/>
              <a:t>çiğnerseniz</a:t>
            </a:r>
            <a:r>
              <a:rPr lang="tr-TR" dirty="0"/>
              <a:t>, işinizi kaybedebilirsiniz ve şirketiniz cezalandırılabilir.</a:t>
            </a:r>
            <a:endParaRPr lang="en-US" dirty="0"/>
          </a:p>
          <a:p>
            <a:pPr lvl="1"/>
            <a:r>
              <a:rPr lang="tr-TR" dirty="0"/>
              <a:t>Emin olmadığınızda hukuk departmanına danışmalısınız.</a:t>
            </a:r>
            <a:endParaRPr lang="en-US" altLang="ja-JP" dirty="0"/>
          </a:p>
          <a:p>
            <a:r>
              <a:rPr lang="tr-TR" dirty="0"/>
              <a:t>Uluslararası Hukuk ve Siber Güvenlik</a:t>
            </a:r>
            <a:endParaRPr lang="en-US" altLang="ja-JP" dirty="0"/>
          </a:p>
          <a:p>
            <a:pPr lvl="1"/>
            <a:r>
              <a:rPr lang="tr-TR" dirty="0"/>
              <a:t>ETKİ</a:t>
            </a:r>
            <a:endParaRPr lang="en-US" dirty="0"/>
          </a:p>
          <a:p>
            <a:pPr lvl="2"/>
            <a:r>
              <a:rPr lang="tr-TR" dirty="0"/>
              <a:t>dünya hükümetleri, endüstrileri ve akademinin küresel ortaklığı</a:t>
            </a:r>
            <a:endParaRPr lang="en-US" dirty="0"/>
          </a:p>
          <a:p>
            <a:pPr lvl="2"/>
            <a:r>
              <a:rPr lang="tr-TR" dirty="0"/>
              <a:t>Siber tehditlerle uğraşırken küresel yeteneklerin geliştirilmesi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tr-TR" sz="1600" dirty="0"/>
              <a:t>Siber Güvenlik Kariyerlerinde Yasal ve Etik Sorunlar</a:t>
            </a:r>
            <a:br>
              <a:rPr lang="en-US" altLang="en-US" dirty="0"/>
            </a:br>
            <a:r>
              <a:rPr lang="tr-TR" dirty="0"/>
              <a:t>Siber Güvenliğin Hukuki Sorunları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192D6-F178-4F83-B326-D3A1412FE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89" y="2645229"/>
            <a:ext cx="3198062" cy="20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3158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>
            <a:extLst>
              <a:ext uri="{FF2B5EF4-FFF2-40B4-BE49-F238E27FC236}">
                <a16:creationId xmlns:a16="http://schemas.microsoft.com/office/drawing/2014/main" id="{25E6215F-8E97-4721-99E5-FFAA8630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6231"/>
            <a:ext cx="7886700" cy="994172"/>
          </a:xfrm>
        </p:spPr>
        <p:txBody>
          <a:bodyPr/>
          <a:lstStyle/>
          <a:p>
            <a:r>
              <a:rPr lang="tr-TR" dirty="0"/>
              <a:t>Etik nedir? 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0C7EF941-3EA2-47E4-BA13-E587D0B9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46494"/>
            <a:ext cx="8382242" cy="388909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2100" dirty="0"/>
              <a:t>Genellikle medyada bir meslek kurallarına gönderme yaparken duyarız.</a:t>
            </a:r>
          </a:p>
          <a:p>
            <a:r>
              <a:rPr lang="tr-TR" sz="2100" dirty="0"/>
              <a:t>“ Etik olarak doğru mu ? “</a:t>
            </a:r>
          </a:p>
          <a:p>
            <a:endParaRPr lang="tr-TR" sz="2100" dirty="0"/>
          </a:p>
          <a:p>
            <a:r>
              <a:rPr lang="tr-TR" sz="2100" dirty="0"/>
              <a:t>Etik kelimesi köken olarak Eski Yunan'a kadar gider .</a:t>
            </a:r>
          </a:p>
          <a:p>
            <a:r>
              <a:rPr lang="tr-TR" sz="2100" dirty="0"/>
              <a:t>Türkçe’ de buna karşılık Ahlak ve Töre kelimesi kelimeleri vardır</a:t>
            </a:r>
          </a:p>
          <a:p>
            <a:r>
              <a:rPr lang="tr-TR" sz="2100" dirty="0"/>
              <a:t>Etik evrenseldir. Evrensel kabul gören kurallardır.</a:t>
            </a:r>
          </a:p>
          <a:p>
            <a:endParaRPr lang="tr-TR" sz="2100" dirty="0"/>
          </a:p>
          <a:p>
            <a:pPr marL="0" indent="0">
              <a:buNone/>
            </a:pPr>
            <a:r>
              <a:rPr lang="tr-TR" sz="2100" dirty="0"/>
              <a:t>Örnekler</a:t>
            </a:r>
          </a:p>
          <a:p>
            <a:r>
              <a:rPr lang="tr-TR" sz="2100" dirty="0"/>
              <a:t>Okulda kopya çekmek bir suçtur. Peki yakalanmazsa bile bu yaptığı etik olacak mıdır?</a:t>
            </a:r>
          </a:p>
          <a:p>
            <a:pPr marL="0" indent="0">
              <a:buNone/>
            </a:pPr>
            <a:r>
              <a:rPr lang="tr-TR" sz="2100" dirty="0"/>
              <a:t>(Öğrenci etiği) </a:t>
            </a:r>
          </a:p>
          <a:p>
            <a:r>
              <a:rPr lang="tr-TR" sz="2100" dirty="0"/>
              <a:t>Bir kaza görüp yardım etmemek, teknik olarak suç değil ancak etik mi?</a:t>
            </a:r>
          </a:p>
          <a:p>
            <a:r>
              <a:rPr lang="tr-TR" sz="2100" dirty="0"/>
              <a:t>Kilidi açık bırakılan bir telefonu sahibinden habersiz kurcalamak, etik mi?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5068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452575" cy="3746930"/>
          </a:xfrm>
        </p:spPr>
        <p:txBody>
          <a:bodyPr>
            <a:normAutofit/>
          </a:bodyPr>
          <a:lstStyle/>
          <a:p>
            <a:r>
              <a:rPr lang="tr-TR" dirty="0"/>
              <a:t>Kişisel Etik </a:t>
            </a:r>
            <a:r>
              <a:rPr lang="en-US" dirty="0" err="1"/>
              <a:t>Konular</a:t>
            </a:r>
            <a:endParaRPr lang="en-US" altLang="ja-JP" dirty="0"/>
          </a:p>
          <a:p>
            <a:pPr lvl="1"/>
            <a:r>
              <a:rPr lang="tr-TR" dirty="0"/>
              <a:t>Yasal davranış hala etik dışı olabilir</a:t>
            </a:r>
            <a:r>
              <a:rPr lang="en-US" altLang="ja-JP" dirty="0"/>
              <a:t>.</a:t>
            </a:r>
          </a:p>
          <a:p>
            <a:r>
              <a:rPr lang="tr-TR" dirty="0"/>
              <a:t>Kurumsal Etik Konular</a:t>
            </a:r>
            <a:endParaRPr lang="en-US" altLang="ja-JP" dirty="0"/>
          </a:p>
          <a:p>
            <a:pPr lvl="1"/>
            <a:r>
              <a:rPr lang="tr-TR" dirty="0"/>
              <a:t>Etik bazen yasalar tarafından uygulanan davranış kodlarıdır</a:t>
            </a:r>
            <a:r>
              <a:rPr lang="en-US" dirty="0"/>
              <a:t>.</a:t>
            </a:r>
          </a:p>
          <a:p>
            <a:pPr lvl="1"/>
            <a:r>
              <a:rPr lang="tr-TR" dirty="0"/>
              <a:t>Yayınlanmış Etik Kodları Olan Kuruluşlar</a:t>
            </a:r>
            <a:r>
              <a:rPr lang="en-US" dirty="0"/>
              <a:t>:</a:t>
            </a:r>
          </a:p>
          <a:p>
            <a:pPr lvl="2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CyberSecurity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Institute (CSI)</a:t>
            </a:r>
          </a:p>
          <a:p>
            <a:pPr lvl="2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Information Systems Security Association (ISSA)</a:t>
            </a:r>
          </a:p>
          <a:p>
            <a:pPr lvl="2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Association of Information Technology Professionals (AITP)</a:t>
            </a:r>
          </a:p>
          <a:p>
            <a:pPr lvl="2"/>
            <a:endParaRPr lang="en-US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tr-TR" sz="1600" dirty="0"/>
              <a:t>Siber Güvenlik Kariyerlerinde Yasal ve Etik Sorunlar</a:t>
            </a:r>
            <a:br>
              <a:rPr lang="en-US" altLang="en-US" dirty="0"/>
            </a:br>
            <a:r>
              <a:rPr lang="tr-TR" dirty="0"/>
              <a:t>Siber Güvenlikte Etik Konular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10356-21CA-491E-829E-FF46A5ED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18" y="1221655"/>
            <a:ext cx="5574882" cy="270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565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798944"/>
            <a:ext cx="3469992" cy="3746930"/>
          </a:xfrm>
        </p:spPr>
        <p:txBody>
          <a:bodyPr>
            <a:normAutofit/>
          </a:bodyPr>
          <a:lstStyle/>
          <a:p>
            <a:r>
              <a:rPr lang="tr-TR" dirty="0"/>
              <a:t>Bazı çevrimiçi iş arama motor</a:t>
            </a:r>
            <a:r>
              <a:rPr lang="en-US" dirty="0" err="1"/>
              <a:t>ları</a:t>
            </a:r>
            <a:endParaRPr lang="en-US" altLang="ja-JP" dirty="0"/>
          </a:p>
          <a:p>
            <a:pPr lvl="1"/>
            <a:r>
              <a:rPr lang="en-US" altLang="ja-JP" b="1" dirty="0" err="1">
                <a:solidFill>
                  <a:schemeClr val="accent2">
                    <a:lumMod val="75000"/>
                  </a:schemeClr>
                </a:solidFill>
              </a:rPr>
              <a:t>ITJobMatch</a:t>
            </a:r>
            <a:endParaRPr lang="en-US" altLang="ja-JP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Monster</a:t>
            </a:r>
          </a:p>
          <a:p>
            <a:pPr lvl="1"/>
            <a:r>
              <a:rPr lang="en-US" altLang="ja-JP" b="1" dirty="0">
                <a:solidFill>
                  <a:schemeClr val="accent2">
                    <a:lumMod val="75000"/>
                  </a:schemeClr>
                </a:solidFill>
              </a:rPr>
              <a:t>CareerBuilder</a:t>
            </a:r>
          </a:p>
          <a:p>
            <a:r>
              <a:rPr lang="tr-TR" dirty="0"/>
              <a:t>Farklı siber güvenlik işleri</a:t>
            </a:r>
            <a:endParaRPr lang="en-US" altLang="ja-JP" dirty="0"/>
          </a:p>
          <a:p>
            <a:pPr lvl="1"/>
            <a:r>
              <a:rPr lang="tr-TR" dirty="0"/>
              <a:t>Sızma testi / etik hacker</a:t>
            </a:r>
            <a:endParaRPr lang="en-US" dirty="0"/>
          </a:p>
          <a:p>
            <a:pPr lvl="1"/>
            <a:r>
              <a:rPr lang="tr-TR" dirty="0"/>
              <a:t>Güvenlik yöneticisi</a:t>
            </a:r>
            <a:endParaRPr lang="en-US" dirty="0"/>
          </a:p>
          <a:p>
            <a:pPr lvl="1"/>
            <a:r>
              <a:rPr lang="en-US" dirty="0" err="1"/>
              <a:t>Ağ</a:t>
            </a:r>
            <a:r>
              <a:rPr lang="en-US" dirty="0"/>
              <a:t> </a:t>
            </a:r>
            <a:r>
              <a:rPr lang="tr-TR" dirty="0"/>
              <a:t>yöneticisi</a:t>
            </a:r>
            <a:endParaRPr lang="en-US" dirty="0"/>
          </a:p>
          <a:p>
            <a:pPr lvl="1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tr-TR" dirty="0"/>
              <a:t>yöneticisi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757551"/>
          </a:xfrm>
        </p:spPr>
        <p:txBody>
          <a:bodyPr/>
          <a:lstStyle/>
          <a:p>
            <a:r>
              <a:rPr lang="tr-TR" sz="1600" dirty="0"/>
              <a:t>Siber Güvenlik Kariyerlerinde Yasal ve Etik Sorunlar</a:t>
            </a:r>
            <a:br>
              <a:rPr lang="en-US" altLang="en-US" dirty="0"/>
            </a:br>
            <a:r>
              <a:rPr lang="tr-TR" dirty="0"/>
              <a:t>Siber Güvenlik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Kariyer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CB918-AA4B-4029-A81C-D66A2C13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59" y="888019"/>
            <a:ext cx="5263875" cy="336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850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Bölüm 4: </a:t>
            </a:r>
            <a:r>
              <a:rPr lang="en-US" dirty="0" err="1"/>
              <a:t>Kurumun</a:t>
            </a:r>
            <a:r>
              <a:rPr lang="en-US" dirty="0"/>
              <a:t> </a:t>
            </a:r>
            <a:r>
              <a:rPr lang="en-US" dirty="0" err="1"/>
              <a:t>Korunması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571576" cy="90217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Introduction to Cybersecurity v2.1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B9062-E8A0-EF40-9DBA-9D4F26B3FD57}"/>
              </a:ext>
            </a:extLst>
          </p:cNvPr>
          <p:cNvSpPr txBox="1"/>
          <p:nvPr/>
        </p:nvSpPr>
        <p:spPr>
          <a:xfrm>
            <a:off x="794327" y="3160300"/>
            <a:ext cx="772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dirty="0">
                <a:solidFill>
                  <a:schemeClr val="accent5"/>
                </a:solidFill>
              </a:rPr>
              <a:t>Kaynak : Cisco Ağ Akademisi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(</a:t>
            </a:r>
            <a:r>
              <a:rPr lang="en-US" dirty="0">
                <a:hlinkClick r:id="rId2"/>
              </a:rPr>
              <a:t>https://www.netacad.com/portal/teaching</a:t>
            </a:r>
            <a:r>
              <a:rPr lang="en-TR" dirty="0">
                <a:solidFill>
                  <a:schemeClr val="accent5"/>
                </a:solidFill>
              </a:rPr>
              <a:t>) 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Kaynak - Çeviri: Ağ Yöneticileri Derneği</a:t>
            </a: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(</a:t>
            </a:r>
            <a:r>
              <a:rPr lang="en-US" dirty="0">
                <a:hlinkClick r:id="rId3"/>
              </a:rPr>
              <a:t>http://www.agyoneticileri.org/</a:t>
            </a:r>
            <a:r>
              <a:rPr lang="en-TR" dirty="0">
                <a:solidFill>
                  <a:schemeClr val="accent5"/>
                </a:solidFill>
              </a:rPr>
              <a:t>)</a:t>
            </a:r>
          </a:p>
          <a:p>
            <a:pPr algn="ctr"/>
            <a:r>
              <a:rPr lang="en-US" dirty="0">
                <a:hlinkClick r:id="rId4"/>
              </a:rPr>
              <a:t>http://www.bilgimikoruyorum.org.tr/?b400_internet-ve-ag-guvenligi</a:t>
            </a:r>
            <a:endParaRPr lang="en-TR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331F9-9671-1D4C-9D06-72F80EE68A4B}"/>
              </a:ext>
            </a:extLst>
          </p:cNvPr>
          <p:cNvSpPr txBox="1"/>
          <p:nvPr/>
        </p:nvSpPr>
        <p:spPr>
          <a:xfrm>
            <a:off x="1943100" y="1059871"/>
            <a:ext cx="5424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>
                <a:solidFill>
                  <a:schemeClr val="accent5"/>
                </a:solidFill>
              </a:rPr>
              <a:t>TEŞEKKÜRLER</a:t>
            </a:r>
            <a:endParaRPr lang="en-TR" dirty="0">
              <a:solidFill>
                <a:schemeClr val="accent5"/>
              </a:solidFill>
            </a:endParaRPr>
          </a:p>
          <a:p>
            <a:pPr algn="ctr"/>
            <a:r>
              <a:rPr lang="en-TR" dirty="0">
                <a:solidFill>
                  <a:schemeClr val="accent5"/>
                </a:solidFill>
              </a:rPr>
              <a:t>Arzu KİLİTCİ CALAYIR</a:t>
            </a:r>
          </a:p>
          <a:p>
            <a:pPr algn="ctr"/>
            <a:r>
              <a:rPr lang="en-US" dirty="0">
                <a:hlinkClick r:id="rId5"/>
              </a:rPr>
              <a:t>https://medium.com/@arzukilitcicalayir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3063968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4.1 </a:t>
            </a:r>
            <a:r>
              <a:rPr lang="tr-TR" dirty="0"/>
              <a:t>Güvenlik duvarları</a:t>
            </a:r>
            <a:endParaRPr lang="en-CA" dirty="0"/>
          </a:p>
          <a:p>
            <a:pPr lvl="2"/>
            <a:r>
              <a:rPr lang="tr-TR" sz="1400" b="1" dirty="0"/>
              <a:t>Kuru</a:t>
            </a:r>
            <a:r>
              <a:rPr lang="en-US" sz="1400" b="1" dirty="0" err="1"/>
              <a:t>mla</a:t>
            </a:r>
            <a:r>
              <a:rPr lang="tr-TR" sz="1400" b="1" dirty="0" err="1"/>
              <a:t>rı</a:t>
            </a:r>
            <a:r>
              <a:rPr lang="tr-TR" sz="1400" b="1" dirty="0"/>
              <a:t> siber saldırılara karşı koruyan teknikleri açıkla</a:t>
            </a:r>
            <a:r>
              <a:rPr lang="en-US" sz="1400" b="1" dirty="0"/>
              <a:t>yın</a:t>
            </a:r>
            <a:r>
              <a:rPr lang="en-US" sz="1400" dirty="0"/>
              <a:t>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Çeşitli güvenlik duvarı türlerini tanımlayın.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Farklı tipteki güvenlik </a:t>
            </a:r>
            <a:r>
              <a:rPr lang="en-US" sz="1200" dirty="0" err="1"/>
              <a:t>cihazlarını</a:t>
            </a:r>
            <a:r>
              <a:rPr lang="en-US" sz="1200" dirty="0"/>
              <a:t> </a:t>
            </a:r>
            <a:r>
              <a:rPr lang="tr-TR" sz="1200" dirty="0"/>
              <a:t>tanımlayınız.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en-US" sz="1200" dirty="0"/>
              <a:t>G</a:t>
            </a:r>
            <a:r>
              <a:rPr lang="tr-TR" sz="1200" dirty="0" err="1"/>
              <a:t>erçek</a:t>
            </a:r>
            <a:r>
              <a:rPr lang="tr-TR" sz="1200" dirty="0"/>
              <a:t> zamanlı </a:t>
            </a:r>
            <a:r>
              <a:rPr lang="en-US" sz="1200" dirty="0" err="1"/>
              <a:t>saldırı</a:t>
            </a:r>
            <a:r>
              <a:rPr lang="en-US" sz="1200" dirty="0"/>
              <a:t> </a:t>
            </a:r>
            <a:r>
              <a:rPr lang="en-US" sz="1200" dirty="0" err="1"/>
              <a:t>tespiti</a:t>
            </a:r>
            <a:r>
              <a:rPr lang="en-US" sz="1200" dirty="0"/>
              <a:t> </a:t>
            </a:r>
            <a:r>
              <a:rPr lang="tr-TR" sz="1200" dirty="0"/>
              <a:t>için farklı yöntemleri tanımlayın</a:t>
            </a:r>
            <a:r>
              <a:rPr lang="en-US" sz="1200" dirty="0"/>
              <a:t>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Kötü amaçlı yazılımları tespit etme yöntemlerini açıkla</a:t>
            </a:r>
            <a:r>
              <a:rPr lang="en-US" sz="1200" dirty="0"/>
              <a:t>yın.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en-US" sz="1200" dirty="0" err="1"/>
              <a:t>Kurumlat</a:t>
            </a:r>
            <a:r>
              <a:rPr lang="tr-TR" sz="1200" dirty="0"/>
              <a:t> için en iyi güvenlik uygulamalarını açıklayın</a:t>
            </a:r>
            <a:r>
              <a:rPr lang="en-US" sz="1200" dirty="0"/>
              <a:t>.</a:t>
            </a:r>
          </a:p>
          <a:p>
            <a:r>
              <a:rPr lang="en-CA" dirty="0"/>
              <a:t>4.2 </a:t>
            </a:r>
            <a:r>
              <a:rPr lang="tr-TR" b="1" dirty="0"/>
              <a:t>Siber Güvenliğe Davranış</a:t>
            </a:r>
            <a:r>
              <a:rPr lang="en-US" b="1" dirty="0" err="1"/>
              <a:t>sal</a:t>
            </a:r>
            <a:r>
              <a:rPr lang="tr-TR" b="1" dirty="0"/>
              <a:t> Yaklaşım</a:t>
            </a:r>
            <a:endParaRPr lang="en-CA" b="1" dirty="0"/>
          </a:p>
          <a:p>
            <a:pPr lvl="2"/>
            <a:r>
              <a:rPr lang="tr-TR" sz="1400" dirty="0"/>
              <a:t>Siber güvenliğe davranış</a:t>
            </a:r>
            <a:r>
              <a:rPr lang="en-US" sz="1400" dirty="0" err="1"/>
              <a:t>sal</a:t>
            </a:r>
            <a:r>
              <a:rPr lang="en-US" sz="1400" dirty="0"/>
              <a:t> </a:t>
            </a:r>
            <a:r>
              <a:rPr lang="tr-TR" sz="1400" dirty="0"/>
              <a:t>yaklaşımı açıklar</a:t>
            </a:r>
            <a:r>
              <a:rPr lang="en-US" sz="1400" dirty="0"/>
              <a:t>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 err="1"/>
              <a:t>Botnet</a:t>
            </a:r>
            <a:r>
              <a:rPr lang="tr-TR" sz="1200" dirty="0"/>
              <a:t> terimini tanımlayın.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en-US" sz="1200" dirty="0" err="1"/>
              <a:t>Öldürme</a:t>
            </a:r>
            <a:r>
              <a:rPr lang="en-US" sz="1200" dirty="0"/>
              <a:t> </a:t>
            </a:r>
            <a:r>
              <a:rPr lang="en-US" sz="1200" dirty="0" err="1"/>
              <a:t>Zinciri</a:t>
            </a:r>
            <a:r>
              <a:rPr lang="en-US" sz="1200" dirty="0"/>
              <a:t> (Kill Chain) </a:t>
            </a:r>
            <a:r>
              <a:rPr lang="tr-TR" sz="1200" dirty="0"/>
              <a:t>terimini tanımlar.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Davranış tabanlı güvenliği tanımlayın.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 err="1"/>
              <a:t>NetFlow'un</a:t>
            </a:r>
            <a:r>
              <a:rPr lang="tr-TR" sz="1200" dirty="0"/>
              <a:t> siber saldırılara karşı savunmaya nasıl yardımcı olduğunu açıklayın.</a:t>
            </a:r>
            <a:endParaRPr lang="en-US" sz="12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Bölüm 4 - </a:t>
            </a:r>
            <a:r>
              <a:rPr lang="tr-TR" dirty="0"/>
              <a:t>Bölümler ve Hedefler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4.3 </a:t>
            </a:r>
            <a:r>
              <a:rPr lang="tr-TR" dirty="0"/>
              <a:t>Cisco’nun Siber Güvenliğe Yaklaşımı</a:t>
            </a:r>
            <a:endParaRPr lang="en-CA" dirty="0"/>
          </a:p>
          <a:p>
            <a:pPr lvl="1"/>
            <a:r>
              <a:rPr lang="en-US" dirty="0" err="1"/>
              <a:t>Cisco’nun</a:t>
            </a:r>
            <a:r>
              <a:rPr lang="en-US" dirty="0"/>
              <a:t> </a:t>
            </a:r>
            <a:r>
              <a:rPr lang="tr-TR" dirty="0"/>
              <a:t>Siber güvenli</a:t>
            </a:r>
            <a:r>
              <a:rPr lang="en-US" dirty="0" err="1"/>
              <a:t>ğin</a:t>
            </a:r>
            <a:r>
              <a:rPr lang="en-US" dirty="0"/>
              <a:t> </a:t>
            </a:r>
            <a:r>
              <a:rPr lang="en-US" dirty="0" err="1"/>
              <a:t>sağlanmasındaki</a:t>
            </a:r>
            <a:r>
              <a:rPr lang="en-US" dirty="0"/>
              <a:t> </a:t>
            </a:r>
            <a:r>
              <a:rPr lang="tr-TR" dirty="0"/>
              <a:t>yaklaşımını açıkla</a:t>
            </a:r>
            <a:r>
              <a:rPr lang="en-US" dirty="0"/>
              <a:t>yın.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Cisco'da CSIRT işlevini tanımlayın.</a:t>
            </a:r>
            <a:endParaRPr lang="en-US" sz="1200" dirty="0"/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Güvenlik oyun kitabının amacını açıkla</a:t>
            </a:r>
            <a:r>
              <a:rPr lang="en-US" sz="1200" dirty="0"/>
              <a:t>yın.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Olay önleme ve algılama için kullanılan araçları belirleyin</a:t>
            </a:r>
            <a:r>
              <a:rPr lang="en-US" sz="1200" dirty="0"/>
              <a:t>.</a:t>
            </a:r>
          </a:p>
          <a:p>
            <a:pPr marL="701676" lvl="3" indent="-214313">
              <a:buFont typeface="Arial" panose="020B0604020202020204" pitchFamily="34" charset="0"/>
              <a:buChar char="•"/>
            </a:pPr>
            <a:r>
              <a:rPr lang="tr-TR" sz="1200" dirty="0"/>
              <a:t>IDS ve </a:t>
            </a:r>
            <a:r>
              <a:rPr lang="tr-TR" sz="1200" dirty="0" err="1"/>
              <a:t>IPS'yi</a:t>
            </a:r>
            <a:r>
              <a:rPr lang="tr-TR" sz="1200" dirty="0"/>
              <a:t> tanımlayın</a:t>
            </a:r>
            <a:r>
              <a:rPr lang="en-US" sz="1200" dirty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Bölüm 4 - </a:t>
            </a:r>
            <a:r>
              <a:rPr lang="tr-TR" dirty="0"/>
              <a:t>Bölümler ve Hedefler</a:t>
            </a:r>
            <a:r>
              <a:rPr lang="en-US" dirty="0"/>
              <a:t> (</a:t>
            </a:r>
            <a:r>
              <a:rPr lang="en-US" dirty="0" err="1"/>
              <a:t>devam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0057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4.1 </a:t>
            </a:r>
            <a:r>
              <a:rPr lang="tr-TR" dirty="0"/>
              <a:t>Güvenlik </a:t>
            </a:r>
            <a:r>
              <a:rPr lang="en-US" dirty="0"/>
              <a:t>D</a:t>
            </a:r>
            <a:r>
              <a:rPr lang="tr-TR" dirty="0" err="1"/>
              <a:t>uvarları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1600" dirty="0"/>
              <a:t>Güvenlik Duvarı Türleri</a:t>
            </a:r>
            <a:br>
              <a:rPr lang="en-US" altLang="en-US" sz="1600" dirty="0"/>
            </a:br>
            <a:r>
              <a:rPr lang="tr-TR" dirty="0"/>
              <a:t>Güvenlik Duvarı Türleri</a:t>
            </a:r>
            <a:endParaRPr lang="en-CA" altLang="en-US" sz="1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/>
              <a:t>Bir ağda veya cihazda gelen veya giden iletişimleri kontrol etme veya filtreleme</a:t>
            </a:r>
            <a:endParaRPr lang="en-US" dirty="0"/>
          </a:p>
          <a:p>
            <a:r>
              <a:rPr lang="tr-TR" dirty="0"/>
              <a:t>Genel güvenlik duvarı türleri</a:t>
            </a:r>
            <a:endParaRPr lang="en-US" altLang="en-US" dirty="0"/>
          </a:p>
          <a:p>
            <a:pPr lvl="1"/>
            <a:r>
              <a:rPr lang="tr-TR" b="1" dirty="0"/>
              <a:t>Ağ Katmanı Güvenlik Duvarı </a:t>
            </a:r>
            <a:r>
              <a:rPr lang="en-US" b="1" dirty="0"/>
              <a:t>(Network Layer </a:t>
            </a:r>
            <a:r>
              <a:rPr lang="en-US" b="1" dirty="0">
                <a:solidFill>
                  <a:srgbClr val="FF0000"/>
                </a:solidFill>
              </a:rPr>
              <a:t>Firewall</a:t>
            </a:r>
            <a:r>
              <a:rPr lang="en-US" dirty="0"/>
              <a:t>)– </a:t>
            </a:r>
            <a:r>
              <a:rPr lang="tr-TR" dirty="0"/>
              <a:t>kaynak ve hedef IP adresleri</a:t>
            </a:r>
            <a:endParaRPr lang="en-US" dirty="0"/>
          </a:p>
          <a:p>
            <a:pPr lvl="1"/>
            <a:r>
              <a:rPr lang="en-US" b="1" dirty="0" err="1"/>
              <a:t>Taşıma</a:t>
            </a:r>
            <a:r>
              <a:rPr lang="tr-TR" b="1" dirty="0"/>
              <a:t> Katmanı Güvenlik Duvarı </a:t>
            </a:r>
            <a:r>
              <a:rPr lang="en-US" b="1" dirty="0"/>
              <a:t>(Transport Layer Firewall</a:t>
            </a:r>
            <a:r>
              <a:rPr lang="en-US" dirty="0"/>
              <a:t>)– </a:t>
            </a:r>
            <a:r>
              <a:rPr lang="tr-TR" dirty="0"/>
              <a:t>kaynak ve hedef</a:t>
            </a:r>
            <a:r>
              <a:rPr lang="en-US" dirty="0"/>
              <a:t> port </a:t>
            </a:r>
            <a:r>
              <a:rPr lang="en-US" dirty="0" err="1"/>
              <a:t>numaraları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bağlantı</a:t>
            </a:r>
            <a:r>
              <a:rPr lang="en-US" dirty="0"/>
              <a:t> </a:t>
            </a:r>
            <a:r>
              <a:rPr lang="en-US" dirty="0" err="1"/>
              <a:t>durumları</a:t>
            </a:r>
            <a:endParaRPr lang="en-US" dirty="0"/>
          </a:p>
          <a:p>
            <a:pPr lvl="1"/>
            <a:r>
              <a:rPr lang="tr-TR" b="1" dirty="0"/>
              <a:t>Uygulama Katmanı Güvenlik Duvarı </a:t>
            </a:r>
            <a:r>
              <a:rPr lang="en-US" b="1" dirty="0"/>
              <a:t>(Application Layer </a:t>
            </a:r>
            <a:r>
              <a:rPr lang="en-US" b="1" dirty="0" err="1"/>
              <a:t>Firewal</a:t>
            </a:r>
            <a:r>
              <a:rPr lang="en-US" b="1" dirty="0"/>
              <a:t>)</a:t>
            </a:r>
            <a:r>
              <a:rPr lang="en-US" dirty="0"/>
              <a:t>–</a:t>
            </a:r>
            <a:r>
              <a:rPr lang="tr-TR" dirty="0"/>
              <a:t>- uygulama, program veya hizmet</a:t>
            </a:r>
            <a:endParaRPr lang="en-US" dirty="0"/>
          </a:p>
          <a:p>
            <a:pPr lvl="1"/>
            <a:r>
              <a:rPr lang="tr-TR" b="1" dirty="0"/>
              <a:t>Bağlam Duyarlı Uygulama Güvenlik Duvarı </a:t>
            </a:r>
            <a:r>
              <a:rPr lang="en-US" b="1" dirty="0"/>
              <a:t>(Context Aware Application Firewall)</a:t>
            </a:r>
            <a:r>
              <a:rPr lang="en-US" dirty="0"/>
              <a:t> – </a:t>
            </a:r>
            <a:r>
              <a:rPr lang="tr-TR" dirty="0"/>
              <a:t>kullanıcı, cihaz, rol, uygulama türü ve tehdit profil</a:t>
            </a:r>
            <a:r>
              <a:rPr lang="en-US" dirty="0" err="1"/>
              <a:t>i</a:t>
            </a:r>
            <a:endParaRPr lang="en-US" dirty="0"/>
          </a:p>
          <a:p>
            <a:pPr lvl="1"/>
            <a:r>
              <a:rPr lang="tr-TR" b="1" dirty="0">
                <a:solidFill>
                  <a:srgbClr val="FF0000"/>
                </a:solidFill>
              </a:rPr>
              <a:t>Proxy Sunucusu</a:t>
            </a:r>
            <a:r>
              <a:rPr lang="en-US" dirty="0"/>
              <a:t>–</a:t>
            </a:r>
            <a:r>
              <a:rPr lang="tr-TR" dirty="0"/>
              <a:t>web içerik istekleri</a:t>
            </a:r>
            <a:endParaRPr lang="en-US" dirty="0"/>
          </a:p>
          <a:p>
            <a:pPr lvl="1"/>
            <a:r>
              <a:rPr lang="tr-TR" b="1" dirty="0"/>
              <a:t>Ters Proxy Sunucusu </a:t>
            </a:r>
            <a:r>
              <a:rPr lang="en-US" b="1" dirty="0"/>
              <a:t>(Reverse Proxy Server</a:t>
            </a:r>
            <a:r>
              <a:rPr lang="en-US" dirty="0"/>
              <a:t>)– </a:t>
            </a:r>
            <a:br>
              <a:rPr lang="en-US" dirty="0"/>
            </a:br>
            <a:r>
              <a:rPr lang="tr-TR" dirty="0"/>
              <a:t>Web sunucularına erişimi koruyun, gizleyin, boşaltın </a:t>
            </a:r>
            <a:br>
              <a:rPr lang="en-US" dirty="0"/>
            </a:br>
            <a:r>
              <a:rPr lang="tr-TR" dirty="0"/>
              <a:t>ve dağıtın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Network Address Translation (NAT) </a:t>
            </a:r>
            <a:r>
              <a:rPr lang="tr-TR" b="1" dirty="0">
                <a:solidFill>
                  <a:srgbClr val="FF0000"/>
                </a:solidFill>
              </a:rPr>
              <a:t>Güvenlik Duvarı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</a:t>
            </a:r>
            <a:br>
              <a:rPr lang="en-US" dirty="0"/>
            </a:br>
            <a:r>
              <a:rPr lang="tr-TR" dirty="0"/>
              <a:t>ağ ana bilgisayarlarının özel adreslerini </a:t>
            </a:r>
            <a:br>
              <a:rPr lang="en-US" dirty="0"/>
            </a:br>
            <a:r>
              <a:rPr lang="tr-TR" dirty="0"/>
              <a:t>gizler veya maskeler</a:t>
            </a:r>
            <a:endParaRPr lang="en-US" dirty="0"/>
          </a:p>
          <a:p>
            <a:pPr lvl="1"/>
            <a:r>
              <a:rPr lang="en-US" b="1" dirty="0"/>
              <a:t>B</a:t>
            </a:r>
            <a:r>
              <a:rPr lang="tr-TR" b="1" dirty="0" err="1"/>
              <a:t>ilgisayar</a:t>
            </a:r>
            <a:r>
              <a:rPr lang="tr-TR" b="1" dirty="0"/>
              <a:t> tabanlı Güvenlik Duvarı </a:t>
            </a:r>
            <a:r>
              <a:rPr lang="en-US" b="1" dirty="0"/>
              <a:t>(Host-based Firewall</a:t>
            </a:r>
            <a:r>
              <a:rPr lang="en-US" dirty="0"/>
              <a:t>)– </a:t>
            </a:r>
            <a:br>
              <a:rPr lang="en-US" dirty="0"/>
            </a:br>
            <a:r>
              <a:rPr lang="en-US" dirty="0" err="1"/>
              <a:t>portları</a:t>
            </a:r>
            <a:r>
              <a:rPr lang="en-US" dirty="0"/>
              <a:t> </a:t>
            </a:r>
            <a:r>
              <a:rPr lang="tr-TR" dirty="0"/>
              <a:t>ve sistem hizmeti çağrılarının tek bir </a:t>
            </a:r>
            <a:br>
              <a:rPr lang="en-US" dirty="0"/>
            </a:br>
            <a:r>
              <a:rPr lang="tr-TR" dirty="0"/>
              <a:t>bilgisayar işletim sisteminde filtrelenmesi</a:t>
            </a:r>
            <a:endParaRPr lang="en-CA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BE25-B063-4E89-BB94-726D7918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950" y="2734493"/>
            <a:ext cx="3993401" cy="19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915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22B5-0090-0848-8574-0C587AC0F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b="1" dirty="0"/>
              <a:t>Firewall</a:t>
            </a:r>
            <a:r>
              <a:rPr lang="en-US" dirty="0"/>
              <a:t>, Network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kendisine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paketlerin</a:t>
            </a:r>
            <a:r>
              <a:rPr lang="en-US" dirty="0"/>
              <a:t> </a:t>
            </a:r>
            <a:r>
              <a:rPr lang="en-US" dirty="0" err="1"/>
              <a:t>ulaşması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yerlere</a:t>
            </a:r>
            <a:r>
              <a:rPr lang="en-US" dirty="0"/>
              <a:t> (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tanımlanmış</a:t>
            </a:r>
            <a:r>
              <a:rPr lang="en-US" dirty="0"/>
              <a:t> </a:t>
            </a:r>
            <a:r>
              <a:rPr lang="en-US" dirty="0" err="1"/>
              <a:t>kurallarla</a:t>
            </a:r>
            <a:r>
              <a:rPr lang="en-US" dirty="0"/>
              <a:t>) </a:t>
            </a:r>
            <a:r>
              <a:rPr lang="en-US" dirty="0" err="1"/>
              <a:t>gidip</a:t>
            </a:r>
            <a:r>
              <a:rPr lang="en-US" dirty="0"/>
              <a:t> </a:t>
            </a:r>
            <a:r>
              <a:rPr lang="en-US" dirty="0" err="1"/>
              <a:t>gidemeyeceğine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duvarı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belirtilmiş</a:t>
            </a:r>
            <a:r>
              <a:rPr lang="en-US" dirty="0"/>
              <a:t> </a:t>
            </a:r>
            <a:r>
              <a:rPr lang="en-US" dirty="0" err="1"/>
              <a:t>kuralla</a:t>
            </a:r>
            <a:r>
              <a:rPr lang="en-US" dirty="0"/>
              <a:t> </a:t>
            </a:r>
            <a:r>
              <a:rPr lang="en-US" dirty="0" err="1"/>
              <a:t>uymayan</a:t>
            </a:r>
            <a:r>
              <a:rPr lang="en-US" dirty="0"/>
              <a:t> </a:t>
            </a:r>
            <a:r>
              <a:rPr lang="en-US" dirty="0" err="1"/>
              <a:t>trafiği</a:t>
            </a:r>
            <a:r>
              <a:rPr lang="en-US" dirty="0"/>
              <a:t> </a:t>
            </a:r>
            <a:r>
              <a:rPr lang="en-US" dirty="0" err="1"/>
              <a:t>engelleyerek</a:t>
            </a:r>
            <a:r>
              <a:rPr lang="en-US" dirty="0"/>
              <a:t> </a:t>
            </a:r>
            <a:r>
              <a:rPr lang="en-US" dirty="0" err="1"/>
              <a:t>koruma</a:t>
            </a:r>
            <a:r>
              <a:rPr lang="en-US" dirty="0"/>
              <a:t> </a:t>
            </a:r>
            <a:r>
              <a:rPr lang="en-US" dirty="0" err="1"/>
              <a:t>sağlanır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firewall,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istek</a:t>
            </a:r>
            <a:r>
              <a:rPr lang="en-US" dirty="0"/>
              <a:t> </a:t>
            </a:r>
            <a:r>
              <a:rPr lang="en-US" dirty="0" err="1"/>
              <a:t>paketlerini</a:t>
            </a:r>
            <a:r>
              <a:rPr lang="en-US" dirty="0"/>
              <a:t> </a:t>
            </a:r>
            <a:r>
              <a:rPr lang="en-US" dirty="0" err="1"/>
              <a:t>ağa</a:t>
            </a:r>
            <a:r>
              <a:rPr lang="en-US" dirty="0"/>
              <a:t> </a:t>
            </a:r>
            <a:r>
              <a:rPr lang="en-US" dirty="0" err="1"/>
              <a:t>gitmeden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karşılayacağı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Proxy </a:t>
            </a:r>
            <a:r>
              <a:rPr lang="en-US" dirty="0" err="1"/>
              <a:t>sunucusuna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Proxy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çalışabilirler</a:t>
            </a:r>
            <a:r>
              <a:rPr lang="en-US" dirty="0"/>
              <a:t>.</a:t>
            </a:r>
            <a:endParaRPr lang="en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FB000C-F3E6-294E-BAB0-1DC452F97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Firewall – 7/24!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FE63D-93F0-5243-840E-2918CF1B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787" y="2689567"/>
            <a:ext cx="1750969" cy="203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C03FC-17F8-5D44-BEA9-4A106DAD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73" y="3003448"/>
            <a:ext cx="3896591" cy="17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87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8759</TotalTime>
  <Words>2974</Words>
  <Application>Microsoft Macintosh PowerPoint</Application>
  <PresentationFormat>On-screen Show (16:9)</PresentationFormat>
  <Paragraphs>356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CiscoSans ExtraLight</vt:lpstr>
      <vt:lpstr>Times New Roman</vt:lpstr>
      <vt:lpstr>Wingdings</vt:lpstr>
      <vt:lpstr>Default Theme</vt:lpstr>
      <vt:lpstr>SİBER GÜVENLİĞE GİRİŞ EĞİTİMİ</vt:lpstr>
      <vt:lpstr>08.04.2020 – Bölüm 3: Verilerinizi ve Gizliliğinizi Koruma 3.Ders Öğrendiklerimiz! Farkındalıklarımız!</vt:lpstr>
      <vt:lpstr>Sosyal Mühendislik!</vt:lpstr>
      <vt:lpstr>Bölüm 4: Kurumun Korunması </vt:lpstr>
      <vt:lpstr>Bölüm 4 - Bölümler ve Hedefler</vt:lpstr>
      <vt:lpstr>Bölüm 4 - Bölümler ve Hedefler (devam)</vt:lpstr>
      <vt:lpstr>4.1 Güvenlik Duvarları</vt:lpstr>
      <vt:lpstr>Güvenlik Duvarı Türleri Güvenlik Duvarı Türleri</vt:lpstr>
      <vt:lpstr>Firewall – 7/24!</vt:lpstr>
      <vt:lpstr>Proxy Sunucusu!</vt:lpstr>
      <vt:lpstr>Nat! (Network Address Translation)</vt:lpstr>
      <vt:lpstr>AAA!</vt:lpstr>
      <vt:lpstr>Güvenlik Duvarı Türleri Port Tarama</vt:lpstr>
      <vt:lpstr>Güvenlik Cihazları Güvenlik Cihazları</vt:lpstr>
      <vt:lpstr>IPS-IDS!</vt:lpstr>
      <vt:lpstr>Gerçek Zamanlı Saldırı Tespiti Gerçek Zamanlı Saldırı Tespiti</vt:lpstr>
      <vt:lpstr>En İyi Güvenlik Uygulamaları En İyi Güvenlik Uygulamaları</vt:lpstr>
      <vt:lpstr>4.2 Siber Güvenliğe Davranışsal Yaklaşım</vt:lpstr>
      <vt:lpstr>Botnet Botnet</vt:lpstr>
      <vt:lpstr>Kill Chain (Ölüm Zinciri) Siber Savunmada Ölüm Zinciri</vt:lpstr>
      <vt:lpstr> EK SLIDE</vt:lpstr>
      <vt:lpstr>Davranış Odaklı Güvenlik Davranış Odaklı Güvenlik</vt:lpstr>
      <vt:lpstr>NetFlow and Siber Saldırılar Netflow</vt:lpstr>
      <vt:lpstr>4.3 Cisco’nun Siber Güvenliğe Yaklaşımı</vt:lpstr>
      <vt:lpstr>CSIRT CSIRT -Computer Security Incident Response Team</vt:lpstr>
      <vt:lpstr>SOC !</vt:lpstr>
      <vt:lpstr>Güvenlik Oyun Kitabı Güvenlik Oyun Kitabı  (Security Playbook)</vt:lpstr>
      <vt:lpstr>Olay Önleme ve Tespit Araçları Olay Önleme ve Tespit Araçları</vt:lpstr>
      <vt:lpstr>IDS ve IPS IDS ve IPS</vt:lpstr>
      <vt:lpstr>4.4 Bölüm Özeti</vt:lpstr>
      <vt:lpstr>Özet Bölüm Özeti</vt:lpstr>
      <vt:lpstr>Bölüm 5: Geleceğiniz Siber Güvenlikte mi Olacak??</vt:lpstr>
      <vt:lpstr>Bölüm 5 - Bölümler ve Hedefler</vt:lpstr>
      <vt:lpstr>5.1 Siber Güvenlik Eğitimi ve Kariyer</vt:lpstr>
      <vt:lpstr>PowerPoint Presentation</vt:lpstr>
      <vt:lpstr>Siber Güvenlik Kariyerlerinde Yasal ve Etik Sorunlar Siber Güvenliğin Hukuki Sorunları</vt:lpstr>
      <vt:lpstr>Etik nedir? </vt:lpstr>
      <vt:lpstr>Siber Güvenlik Kariyerlerinde Yasal ve Etik Sorunlar Siber Güvenlikte Etik Konular</vt:lpstr>
      <vt:lpstr>Siber Güvenlik Kariyerlerinde Yasal ve Etik Sorunlar Siber Güvenlikte Kariyer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Arzu Kilitci</cp:lastModifiedBy>
  <cp:revision>345</cp:revision>
  <dcterms:created xsi:type="dcterms:W3CDTF">2016-08-22T22:27:36Z</dcterms:created>
  <dcterms:modified xsi:type="dcterms:W3CDTF">2021-04-07T14:03:35Z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